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89.jpg" ContentType="image/gif"/>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92.jpg" ContentType="image/pn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10" r:id="rId6"/>
    <p:sldMasterId id="2147483719" r:id="rId7"/>
    <p:sldMasterId id="2147483749" r:id="rId8"/>
    <p:sldMasterId id="2147483761" r:id="rId9"/>
  </p:sldMasterIdLst>
  <p:notesMasterIdLst>
    <p:notesMasterId r:id="rId49"/>
  </p:notesMasterIdLst>
  <p:handoutMasterIdLst>
    <p:handoutMasterId r:id="rId50"/>
  </p:handoutMasterIdLst>
  <p:sldIdLst>
    <p:sldId id="539" r:id="rId10"/>
    <p:sldId id="515" r:id="rId11"/>
    <p:sldId id="471" r:id="rId12"/>
    <p:sldId id="474" r:id="rId13"/>
    <p:sldId id="475" r:id="rId14"/>
    <p:sldId id="467" r:id="rId15"/>
    <p:sldId id="468" r:id="rId16"/>
    <p:sldId id="469" r:id="rId17"/>
    <p:sldId id="477" r:id="rId18"/>
    <p:sldId id="538" r:id="rId19"/>
    <p:sldId id="478" r:id="rId20"/>
    <p:sldId id="479" r:id="rId21"/>
    <p:sldId id="452" r:id="rId22"/>
    <p:sldId id="483" r:id="rId23"/>
    <p:sldId id="453" r:id="rId24"/>
    <p:sldId id="484" r:id="rId25"/>
    <p:sldId id="488" r:id="rId26"/>
    <p:sldId id="528" r:id="rId27"/>
    <p:sldId id="485" r:id="rId28"/>
    <p:sldId id="493" r:id="rId29"/>
    <p:sldId id="489" r:id="rId30"/>
    <p:sldId id="495" r:id="rId31"/>
    <p:sldId id="496" r:id="rId32"/>
    <p:sldId id="497" r:id="rId33"/>
    <p:sldId id="514" r:id="rId34"/>
    <p:sldId id="516" r:id="rId35"/>
    <p:sldId id="498" r:id="rId36"/>
    <p:sldId id="494" r:id="rId37"/>
    <p:sldId id="507" r:id="rId38"/>
    <p:sldId id="508" r:id="rId39"/>
    <p:sldId id="510" r:id="rId40"/>
    <p:sldId id="509" r:id="rId41"/>
    <p:sldId id="511" r:id="rId42"/>
    <p:sldId id="512" r:id="rId43"/>
    <p:sldId id="520" r:id="rId44"/>
    <p:sldId id="522" r:id="rId45"/>
    <p:sldId id="500" r:id="rId46"/>
    <p:sldId id="525" r:id="rId47"/>
    <p:sldId id="53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lwadi, Kanisha" initials="GK" lastIdx="5" clrIdx="0">
    <p:extLst>
      <p:ext uri="{19B8F6BF-5375-455C-9EA6-DF929625EA0E}">
        <p15:presenceInfo xmlns:p15="http://schemas.microsoft.com/office/powerpoint/2012/main" userId="S-1-5-21-329068152-1454471165-1417001333-9477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70AD47"/>
    <a:srgbClr val="E7E6E6"/>
    <a:srgbClr val="FFFFFF"/>
    <a:srgbClr val="FECDF9"/>
    <a:srgbClr val="FFDCCC"/>
    <a:srgbClr val="D0CECE"/>
    <a:srgbClr val="000000"/>
    <a:srgbClr val="035587"/>
    <a:srgbClr val="6DB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83" autoAdjust="0"/>
    <p:restoredTop sz="79310" autoAdjust="0"/>
  </p:normalViewPr>
  <p:slideViewPr>
    <p:cSldViewPr snapToGrid="0">
      <p:cViewPr varScale="1">
        <p:scale>
          <a:sx n="68" d="100"/>
          <a:sy n="68" d="100"/>
        </p:scale>
        <p:origin x="782" y="24"/>
      </p:cViewPr>
      <p:guideLst/>
    </p:cSldViewPr>
  </p:slideViewPr>
  <p:outlineViewPr>
    <p:cViewPr>
      <p:scale>
        <a:sx n="33" d="100"/>
        <a:sy n="33" d="100"/>
      </p:scale>
      <p:origin x="0" y="-2792"/>
    </p:cViewPr>
  </p:outlineViewPr>
  <p:notesTextViewPr>
    <p:cViewPr>
      <p:scale>
        <a:sx n="75" d="100"/>
        <a:sy n="75" d="100"/>
      </p:scale>
      <p:origin x="0" y="0"/>
    </p:cViewPr>
  </p:notesTextViewPr>
  <p:sorterViewPr>
    <p:cViewPr>
      <p:scale>
        <a:sx n="66" d="100"/>
        <a:sy n="66" d="100"/>
      </p:scale>
      <p:origin x="0" y="-168"/>
    </p:cViewPr>
  </p:sorterViewPr>
  <p:notesViewPr>
    <p:cSldViewPr snapToGrid="0">
      <p:cViewPr varScale="1">
        <p:scale>
          <a:sx n="64" d="100"/>
          <a:sy n="64" d="100"/>
        </p:scale>
        <p:origin x="3180" y="5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Effective Verbal and Written Communication (EVWC) Workshop</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EE082A-B660-430D-BB03-B51DCE1F9793}" type="datetimeFigureOut">
              <a:rPr lang="en-US" smtClean="0"/>
              <a:t>25-Jan-18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Copyright © 2017 Accenture. All rights reserved. For Accenture Internal Use Only.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0D2763-5C4F-4B01-914F-E3701F1A96DB}" type="slidenum">
              <a:rPr lang="en-US" smtClean="0"/>
              <a:t>‹#›</a:t>
            </a:fld>
            <a:endParaRPr lang="en-US" dirty="0"/>
          </a:p>
        </p:txBody>
      </p:sp>
    </p:spTree>
    <p:extLst>
      <p:ext uri="{BB962C8B-B14F-4D97-AF65-F5344CB8AC3E}">
        <p14:creationId xmlns:p14="http://schemas.microsoft.com/office/powerpoint/2010/main" val="21074657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138102" y="0"/>
            <a:ext cx="4581796" cy="483326"/>
          </a:xfrm>
          <a:prstGeom prst="rect">
            <a:avLst/>
          </a:prstGeom>
        </p:spPr>
        <p:txBody>
          <a:bodyPr vert="horz" lIns="91440" tIns="45720" rIns="91440" bIns="45720" rtlCol="0"/>
          <a:lstStyle>
            <a:lvl1pPr algn="ctr">
              <a:defRPr sz="1200" b="1">
                <a:solidFill>
                  <a:schemeClr val="bg1">
                    <a:lumMod val="65000"/>
                  </a:schemeClr>
                </a:solidFill>
              </a:defRPr>
            </a:lvl1pPr>
          </a:lstStyle>
          <a:p>
            <a:r>
              <a:rPr lang="en-US" dirty="0"/>
              <a:t>Effective Verbal and Written Communication (EVWC) Workshop</a:t>
            </a:r>
          </a:p>
        </p:txBody>
      </p:sp>
      <p:sp>
        <p:nvSpPr>
          <p:cNvPr id="4" name="Slide Image Placeholder 3"/>
          <p:cNvSpPr>
            <a:spLocks noGrp="1" noRot="1" noChangeAspect="1"/>
          </p:cNvSpPr>
          <p:nvPr>
            <p:ph type="sldImg" idx="2"/>
          </p:nvPr>
        </p:nvSpPr>
        <p:spPr>
          <a:xfrm>
            <a:off x="1489166" y="751115"/>
            <a:ext cx="3918857" cy="220435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70263" y="2955472"/>
            <a:ext cx="5956663" cy="572974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3682014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473"/>
            <a:ext cx="5943600" cy="5729740"/>
          </a:xfrm>
        </p:spPr>
        <p:txBody>
          <a:bodyPr/>
          <a:lstStyle/>
          <a:p>
            <a:r>
              <a:rPr lang="en-US" b="1" dirty="0"/>
              <a:t>Duration: </a:t>
            </a:r>
            <a:r>
              <a:rPr lang="en-US" dirty="0"/>
              <a:t>Project this slide till such time the participants settle down in the room. </a:t>
            </a:r>
          </a:p>
          <a:p>
            <a:endParaRPr lang="en-US" dirty="0"/>
          </a:p>
          <a:p>
            <a:r>
              <a:rPr lang="en-US" b="1" dirty="0"/>
              <a:t>Facilitator Notes:</a:t>
            </a:r>
            <a:endParaRPr lang="en-US" dirty="0"/>
          </a:p>
          <a:p>
            <a:pPr marL="171450" indent="-171450">
              <a:buFont typeface="Arial" panose="020B0604020202020204" pitchFamily="34" charset="0"/>
              <a:buChar char="•"/>
            </a:pPr>
            <a:r>
              <a:rPr lang="en-US" dirty="0"/>
              <a:t>Ensure you have all the necessary handouts ready.</a:t>
            </a:r>
          </a:p>
          <a:p>
            <a:pPr marL="171450" indent="-171450">
              <a:buFont typeface="Arial" panose="020B0604020202020204" pitchFamily="34" charset="0"/>
              <a:buChar char="•"/>
            </a:pPr>
            <a:r>
              <a:rPr lang="en-US" dirty="0"/>
              <a:t>Check for </a:t>
            </a:r>
          </a:p>
          <a:p>
            <a:pPr marL="173090">
              <a:spcBef>
                <a:spcPct val="0"/>
              </a:spcBef>
            </a:pPr>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pPr marL="171450" indent="-171450">
              <a:buFont typeface="Arial" panose="020B0604020202020204" pitchFamily="34" charset="0"/>
              <a:buChar char="•"/>
            </a:pPr>
            <a:r>
              <a:rPr lang="en-US" dirty="0">
                <a:solidFill>
                  <a:srgbClr val="000000"/>
                </a:solidFill>
              </a:rPr>
              <a:t>Ensure the connections are established across all locations.</a:t>
            </a:r>
          </a:p>
          <a:p>
            <a:pPr marL="171450" indent="-171450">
              <a:buFont typeface="Arial" panose="020B0604020202020204" pitchFamily="34" charset="0"/>
              <a:buChar char="•"/>
            </a:pPr>
            <a:r>
              <a:rPr lang="en-US" dirty="0">
                <a:solidFill>
                  <a:srgbClr val="000000"/>
                </a:solidFill>
              </a:rPr>
              <a:t>Ensure you have the deck loaded and are able to effortlessly move from one slide to the other. Ahead of the session, check if the video links are working fine.</a:t>
            </a:r>
          </a:p>
          <a:p>
            <a:endParaRPr lang="en-US" b="1" dirty="0"/>
          </a:p>
          <a:p>
            <a:endParaRPr lang="en-US" b="1"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a:extLst>
              <a:ext uri="{FF2B5EF4-FFF2-40B4-BE49-F238E27FC236}">
                <a16:creationId xmlns:a16="http://schemas.microsoft.com/office/drawing/2014/main" id="{CAD08251-71A8-4667-B85B-7C17F915FEA3}"/>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2175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i="1" u="none" strike="noStrike" kern="1200" cap="none" spc="0" normalizeH="0" baseline="0" noProof="0" dirty="0">
                <a:ln>
                  <a:noFill/>
                </a:ln>
                <a:effectLst/>
                <a:uLnTx/>
                <a:uFillTx/>
              </a:rPr>
              <a:t>Continued from previous page</a:t>
            </a:r>
            <a:endParaRPr lang="en-US" sz="1200" i="1" dirty="0"/>
          </a:p>
          <a:p>
            <a:pPr marL="0" marR="0" lvl="0" indent="0" algn="l" defTabSz="914400" rtl="0" eaLnBrk="0" fontAlgn="base" latinLnBrk="0" hangingPunct="0">
              <a:lnSpc>
                <a:spcPct val="110000"/>
              </a:lnSpc>
              <a:spcBef>
                <a:spcPts val="0"/>
              </a:spcBef>
              <a:spcAft>
                <a:spcPts val="0"/>
              </a:spcAft>
              <a:buClrTx/>
              <a:buSzTx/>
              <a:buFontTx/>
              <a:buNone/>
              <a:tabLst/>
              <a:defRPr/>
            </a:pPr>
            <a:endParaRPr lang="en-US" sz="1200" kern="1200" dirty="0"/>
          </a:p>
          <a:p>
            <a:pPr>
              <a:lnSpc>
                <a:spcPct val="110000"/>
              </a:lnSpc>
              <a:spcBef>
                <a:spcPts val="0"/>
              </a:spcBef>
              <a:spcAft>
                <a:spcPts val="0"/>
              </a:spcAft>
            </a:pPr>
            <a:r>
              <a:rPr lang="en-US" sz="1200" kern="1200" dirty="0"/>
              <a:t>Each step contributes greatly towards the success of the whole process. The entire process helps ensure that your message is delivered successfully</a:t>
            </a:r>
            <a:r>
              <a:rPr lang="en-US" sz="1200" kern="1200" baseline="0" dirty="0"/>
              <a:t> </a:t>
            </a:r>
            <a:r>
              <a:rPr lang="en-US" sz="1200" kern="1200" dirty="0"/>
              <a:t>and that you are prepared to respond, even in case of glitches.</a:t>
            </a:r>
            <a:r>
              <a:rPr lang="en-US" sz="1200" kern="1200" baseline="0" dirty="0"/>
              <a:t> </a:t>
            </a:r>
          </a:p>
          <a:p>
            <a:pPr>
              <a:lnSpc>
                <a:spcPct val="110000"/>
              </a:lnSpc>
              <a:spcBef>
                <a:spcPts val="0"/>
              </a:spcBef>
              <a:spcAft>
                <a:spcPts val="0"/>
              </a:spcAft>
            </a:pPr>
            <a:endParaRPr lang="en-US" sz="1200" dirty="0"/>
          </a:p>
          <a:p>
            <a:pPr marL="0" marR="0" indent="0" algn="l" defTabSz="914400" rtl="0" eaLnBrk="0" fontAlgn="base" latinLnBrk="0" hangingPunct="0">
              <a:lnSpc>
                <a:spcPct val="110000"/>
              </a:lnSpc>
              <a:spcBef>
                <a:spcPts val="0"/>
              </a:spcBef>
              <a:spcAft>
                <a:spcPts val="0"/>
              </a:spcAft>
              <a:buClrTx/>
              <a:buSzTx/>
              <a:buFontTx/>
              <a:buNone/>
              <a:tabLst/>
              <a:defRPr/>
            </a:pPr>
            <a:r>
              <a:rPr lang="en-US" sz="1200" b="1" dirty="0">
                <a:sym typeface="Wingdings 3"/>
              </a:rPr>
              <a:t></a:t>
            </a:r>
            <a:r>
              <a:rPr lang="en-US" sz="1200" b="1" dirty="0"/>
              <a:t>Transition:</a:t>
            </a:r>
            <a:endParaRPr lang="en-US" sz="1200" dirty="0"/>
          </a:p>
          <a:p>
            <a:pPr marL="0" marR="0" indent="0" algn="l" defTabSz="914400" rtl="0" eaLnBrk="0" fontAlgn="base" latinLnBrk="0" hangingPunct="0">
              <a:lnSpc>
                <a:spcPct val="110000"/>
              </a:lnSpc>
              <a:spcBef>
                <a:spcPts val="0"/>
              </a:spcBef>
              <a:spcAft>
                <a:spcPts val="0"/>
              </a:spcAft>
              <a:buClrTx/>
              <a:buSzTx/>
              <a:buFontTx/>
              <a:buNone/>
              <a:tabLst/>
              <a:defRPr/>
            </a:pPr>
            <a:r>
              <a:rPr lang="en-US" sz="1200" dirty="0"/>
              <a:t>We will now discuss each step</a:t>
            </a:r>
            <a:r>
              <a:rPr lang="en-US" sz="1200" baseline="0" dirty="0"/>
              <a:t> in detail, starting with </a:t>
            </a:r>
            <a:r>
              <a:rPr lang="en-US" sz="1200" dirty="0"/>
              <a:t>how to prepare for developing a</a:t>
            </a:r>
            <a:r>
              <a:rPr lang="en-US" sz="1200" baseline="0" dirty="0"/>
              <a:t> m</a:t>
            </a:r>
            <a:r>
              <a:rPr lang="en-US" sz="1200" dirty="0"/>
              <a:t>essage.</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10</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423794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4 minutes</a:t>
            </a:r>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 </a:t>
            </a:r>
            <a:r>
              <a:rPr kumimoji="0" lang="en-US" sz="1200" b="0" i="0" u="none" strike="noStrike" kern="1200" cap="none" spc="0" normalizeH="0" baseline="0" noProof="0" dirty="0">
                <a:ln>
                  <a:noFill/>
                </a:ln>
                <a:effectLst/>
                <a:uLnTx/>
                <a:uFillTx/>
              </a:rPr>
              <a:t>This slide covers the first step in the structured communication process  and that is PREPARE.</a:t>
            </a:r>
            <a:endParaRPr kumimoji="0" lang="en-US" sz="1200"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algn="l" defTabSz="914400" rtl="0" eaLnBrk="0" fontAlgn="auto"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Ask participants: </a:t>
            </a:r>
            <a:r>
              <a:rPr lang="en-US" sz="1200" b="0" kern="1200" dirty="0"/>
              <a:t>What factors should you consider before developing a message?</a:t>
            </a:r>
            <a:endParaRPr kumimoji="0" lang="en-US" sz="1200" b="0" i="0" u="none" strike="noStrike" kern="1200" cap="none" spc="0" normalizeH="0" baseline="0" noProof="0" dirty="0">
              <a:ln>
                <a:noFill/>
              </a:ln>
              <a:effectLst/>
              <a:uLnTx/>
              <a:uFillTx/>
            </a:endParaRPr>
          </a:p>
          <a:p>
            <a:pPr marL="228600" lvl="0" indent="-228600" fontAlgn="auto">
              <a:spcBef>
                <a:spcPts val="0"/>
              </a:spcBef>
              <a:spcAft>
                <a:spcPts val="0"/>
              </a:spcAft>
              <a:buFont typeface="Arial" panose="020B0604020202020204" pitchFamily="34" charset="0"/>
              <a:buChar char="•"/>
            </a:pPr>
            <a:r>
              <a:rPr lang="en-US" sz="1200" b="0" kern="1200" dirty="0"/>
              <a:t>Initiate a discussion with</a:t>
            </a:r>
            <a:r>
              <a:rPr lang="en-US" sz="1200" b="0" kern="1200" baseline="0" dirty="0"/>
              <a:t> participants. </a:t>
            </a:r>
          </a:p>
          <a:p>
            <a:pPr marL="228600" marR="0" lvl="0" indent="-228600" algn="l" defTabSz="914400" rtl="0" eaLnBrk="0" fontAlgn="auto" latinLnBrk="0" hangingPunct="0">
              <a:spcBef>
                <a:spcPts val="0"/>
              </a:spcBef>
              <a:spcAft>
                <a:spcPts val="0"/>
              </a:spcAft>
              <a:buClrTx/>
              <a:buSzTx/>
              <a:buFont typeface="Arial" panose="020B0604020202020204" pitchFamily="34" charset="0"/>
              <a:buChar char="•"/>
              <a:tabLst/>
              <a:defRPr/>
            </a:pPr>
            <a:r>
              <a:rPr lang="en-US" sz="1200" kern="1200" dirty="0">
                <a:solidFill>
                  <a:schemeClr val="tx1"/>
                </a:solidFill>
                <a:effectLst/>
              </a:rPr>
              <a:t>Click to display the answer. </a:t>
            </a:r>
            <a:r>
              <a:rPr lang="en-US" sz="1200" b="0" kern="1200" baseline="0" dirty="0"/>
              <a:t>Summarize the discussion with the points given below.</a:t>
            </a:r>
            <a:endParaRPr lang="en-US" sz="1200" b="0" kern="1200" dirty="0"/>
          </a:p>
          <a:p>
            <a:pPr marL="228600" lvl="0" indent="-228600" fontAlgn="auto">
              <a:spcBef>
                <a:spcPts val="0"/>
              </a:spcBef>
              <a:spcAft>
                <a:spcPts val="0"/>
              </a:spcAft>
              <a:buFont typeface="Arial" panose="020B0604020202020204" pitchFamily="34" charset="0"/>
              <a:buChar char="•"/>
            </a:pPr>
            <a:r>
              <a:rPr kumimoji="0" lang="en-US" sz="1200" b="0" i="0" u="none" strike="noStrike" kern="1200" cap="none" spc="0" normalizeH="0" baseline="0" noProof="0" dirty="0">
                <a:ln>
                  <a:noFill/>
                </a:ln>
                <a:effectLst/>
                <a:uLnTx/>
                <a:uFillTx/>
              </a:rPr>
              <a:t>Explain the tasks in the step: Prepare for developing the message. </a:t>
            </a:r>
          </a:p>
          <a:p>
            <a:pPr marL="0" lvl="0" indent="0" fontAlgn="auto">
              <a:spcBef>
                <a:spcPts val="0"/>
              </a:spcBef>
              <a:spcAft>
                <a:spcPts val="0"/>
              </a:spcAft>
              <a:buFont typeface="Arial" panose="020B0604020202020204" pitchFamily="34" charset="0"/>
              <a:buNone/>
            </a:pPr>
            <a:endParaRPr kumimoji="0" lang="en-US" sz="1200"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p>
          <a:p>
            <a:pPr marL="0" marR="0" lvl="0" indent="0" algn="l" defTabSz="914400" rtl="0" eaLnBrk="0" fontAlgn="base" latinLnBrk="0" hangingPunct="0">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rPr>
              <a:t>As part of your daily responsibilities, you may have to send an email to your team, give a presentation to a client, or participate in a meeting with stakeholders. In such situations, how do you prepare? What are the different things you consider to determine what you have to say and how best to say it. </a:t>
            </a:r>
            <a:endParaRPr kumimoji="0" lang="en-US" sz="1200" b="1" i="0" u="none" strike="noStrike" kern="1200" cap="none" spc="0" normalizeH="0" baseline="0" noProof="0" dirty="0">
              <a:ln>
                <a:noFill/>
              </a:ln>
              <a:effectLst/>
              <a:uLnTx/>
              <a:uFillTx/>
            </a:endParaRPr>
          </a:p>
          <a:p>
            <a:pPr>
              <a:spcAft>
                <a:spcPts val="0"/>
              </a:spcAft>
              <a:defRPr/>
            </a:pPr>
            <a:endParaRPr lang="en-US" sz="1200" dirty="0"/>
          </a:p>
          <a:p>
            <a:pPr>
              <a:spcAft>
                <a:spcPts val="0"/>
              </a:spcAft>
              <a:defRPr/>
            </a:pPr>
            <a:r>
              <a:rPr lang="en-US" sz="1200" dirty="0"/>
              <a:t>The groundwork for developing your message is very important. It requires you to refer to the five facets of communication. </a:t>
            </a:r>
          </a:p>
          <a:p>
            <a:pPr marL="180975" lvl="0" indent="-180975" eaLnBrk="0" fontAlgn="base" hangingPunct="0">
              <a:buFont typeface="Arial" panose="020B0604020202020204" pitchFamily="34" charset="0"/>
              <a:buChar char="•"/>
              <a:defRPr/>
            </a:pPr>
            <a:r>
              <a:rPr lang="en-US" b="1" dirty="0">
                <a:solidFill>
                  <a:prstClr val="black"/>
                </a:solidFill>
              </a:rPr>
              <a:t>Determine the Objective: </a:t>
            </a:r>
            <a:r>
              <a:rPr lang="en-US" dirty="0">
                <a:solidFill>
                  <a:prstClr val="black"/>
                </a:solidFill>
              </a:rPr>
              <a:t>Determine the objective of the message by deciding what you want to achieve from this communication. Identifying the objective of your communication is one of the first factors to consider while developing a communication. Once the communication has been delivered, you can map it back to the objective to gauge the success of your communication.  </a:t>
            </a:r>
          </a:p>
          <a:p>
            <a:pPr marL="180975" indent="-180975" eaLnBrk="0" fontAlgn="base" hangingPunct="0">
              <a:buFont typeface="Arial" panose="020B0604020202020204" pitchFamily="34" charset="0"/>
              <a:buChar char="•"/>
              <a:defRPr/>
            </a:pPr>
            <a:r>
              <a:rPr lang="en-US" b="1" dirty="0"/>
              <a:t>Determine Sponsorship: </a:t>
            </a:r>
            <a:r>
              <a:rPr lang="en-US" dirty="0"/>
              <a:t>Determine in whose name the communication will be conveyed. It also involves identifying who will be responsible for delivering the message and addressing follow-up questions.  </a:t>
            </a:r>
            <a:endParaRPr lang="en-US" sz="1200" dirty="0"/>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L="0" marR="0" lvl="0" indent="0" algn="r" defTabSz="914400" rtl="0" eaLnBrk="0" fontAlgn="base" latinLnBrk="0" hangingPunct="0">
              <a:spcBef>
                <a:spcPts val="0"/>
              </a:spcBef>
              <a:spcAft>
                <a:spcPts val="0"/>
              </a:spcAft>
              <a:buClrTx/>
              <a:buSzTx/>
              <a:buFontTx/>
              <a:buNone/>
              <a:tabLst/>
              <a:defRPr/>
            </a:pPr>
            <a:r>
              <a:rPr lang="en-US" sz="1200" i="1" dirty="0"/>
              <a:t>Continued on next slide.</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11</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28818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rPr>
              <a:t>Duration: </a:t>
            </a:r>
            <a:r>
              <a:rPr kumimoji="0" lang="en-US" sz="1200" b="0" i="0" u="none" strike="noStrike" kern="1200" cap="none" spc="0" normalizeH="0" baseline="0" noProof="0" dirty="0">
                <a:ln>
                  <a:noFill/>
                </a:ln>
                <a:solidFill>
                  <a:schemeClr val="tx1"/>
                </a:solidFill>
                <a:effectLst/>
                <a:uLnTx/>
                <a:uFillTx/>
              </a:rPr>
              <a:t>3 minutes</a:t>
            </a:r>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rPr>
              <a:t>Facilitator Notes: </a:t>
            </a:r>
            <a:r>
              <a:rPr kumimoji="0" lang="en-US" sz="1200" b="0" i="0" u="none" strike="noStrike" kern="1200" cap="none" spc="0" normalizeH="0" baseline="0" noProof="0" dirty="0">
                <a:ln>
                  <a:noFill/>
                </a:ln>
                <a:effectLst/>
                <a:uLnTx/>
                <a:uFillTx/>
              </a:rPr>
              <a:t>This slide covers the second step in the structured communication process  and that is STRUCTURE.</a:t>
            </a:r>
            <a:endParaRPr kumimoji="0" lang="en-US" sz="1200"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ndParaRPr>
          </a:p>
          <a:p>
            <a:pPr marL="171450" marR="0" lvl="0" indent="-171450" defTabSz="914400" rtl="0" eaLnBrk="0" fontAlgn="base" latinLnBrk="0" hangingPunct="0">
              <a:spcBef>
                <a:spcPts val="0"/>
              </a:spcBef>
              <a:spcAft>
                <a:spcPts val="0"/>
              </a:spcAft>
              <a:buClrTx/>
              <a:buSzTx/>
              <a:buFont typeface="Wingdings" panose="05000000000000000000" pitchFamily="2" charset="2"/>
              <a:buChar char="8"/>
              <a:tabLst/>
              <a:defRPr/>
            </a:pPr>
            <a:r>
              <a:rPr kumimoji="0" lang="en-US" sz="1200" b="1" i="0" u="none" strike="noStrike" kern="1200" cap="none" spc="0" normalizeH="0" baseline="0" noProof="0" dirty="0">
                <a:ln>
                  <a:noFill/>
                </a:ln>
                <a:solidFill>
                  <a:schemeClr val="tx1"/>
                </a:solidFill>
                <a:effectLst/>
                <a:uLnTx/>
                <a:uFillTx/>
              </a:rPr>
              <a:t>Do</a:t>
            </a:r>
          </a:p>
          <a:p>
            <a:pPr marL="0" marR="0" lvl="0" indent="0" defTabSz="914400" rtl="0" eaLnBrk="0" fontAlgn="base" latinLnBrk="0" hangingPunct="0">
              <a:spcBef>
                <a:spcPts val="0"/>
              </a:spcBef>
              <a:spcAft>
                <a:spcPts val="0"/>
              </a:spcAft>
              <a:buClrTx/>
              <a:buSzTx/>
              <a:buFont typeface="+mj-lt"/>
              <a:buNone/>
              <a:tabLst/>
              <a:defRPr/>
            </a:pPr>
            <a:r>
              <a:rPr kumimoji="0" lang="en-US" sz="1200" b="0" i="0" u="none" strike="noStrike" kern="1200" cap="none" spc="0" normalizeH="0" baseline="0" noProof="0" dirty="0">
                <a:ln>
                  <a:noFill/>
                </a:ln>
                <a:solidFill>
                  <a:schemeClr val="tx1"/>
                </a:solidFill>
                <a:effectLst/>
                <a:uLnTx/>
                <a:uFillTx/>
              </a:rPr>
              <a:t>Explain the tasks in the step: ‘Structure the Message’.</a:t>
            </a:r>
          </a:p>
          <a:p>
            <a:pPr marL="0" marR="0" lvl="0" indent="0" algn="l" defTabSz="914400" rtl="0" eaLnBrk="0" fontAlgn="base" latinLnBrk="0" hangingPunct="0">
              <a:spcBef>
                <a:spcPts val="0"/>
              </a:spcBef>
              <a:spcAft>
                <a:spcPts val="0"/>
              </a:spcAft>
              <a:buClrTx/>
              <a:buSzTx/>
              <a:buFontTx/>
              <a:buNone/>
              <a:tabLst/>
              <a:defRPr/>
            </a:pPr>
            <a:endParaRPr lang="en-AU" sz="1200" kern="1200" dirty="0">
              <a:solidFill>
                <a:schemeClr val="tx1"/>
              </a:solidFill>
            </a:endParaRPr>
          </a:p>
          <a:p>
            <a:pPr marR="0" lvl="0" defTabSz="914400" rtl="0" eaLnBrk="0" fontAlgn="base" latinLnBrk="0" hangingPunct="0">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sym typeface="Webdings"/>
              </a:rPr>
              <a:t> </a:t>
            </a:r>
            <a:r>
              <a:rPr kumimoji="0" lang="en-US" sz="1200" b="1" i="0" u="none" strike="noStrike" kern="1200" cap="none" spc="0" normalizeH="0" baseline="0" noProof="0" dirty="0">
                <a:ln>
                  <a:noFill/>
                </a:ln>
                <a:solidFill>
                  <a:schemeClr val="tx1"/>
                </a:solidFill>
                <a:effectLst/>
                <a:uLnTx/>
                <a:uFillTx/>
              </a:rPr>
              <a:t>Explain:</a:t>
            </a:r>
          </a:p>
          <a:p>
            <a:pPr marL="0" marR="0" lvl="0" indent="0" algn="l" defTabSz="914400" rtl="0" eaLnBrk="0" fontAlgn="base" latinLnBrk="0" hangingPunct="0">
              <a:spcBef>
                <a:spcPts val="0"/>
              </a:spcBef>
              <a:spcAft>
                <a:spcPts val="0"/>
              </a:spcAft>
              <a:buClrTx/>
              <a:buSzTx/>
              <a:buFontTx/>
              <a:buNone/>
              <a:tabLst/>
              <a:defRPr/>
            </a:pPr>
            <a:r>
              <a:rPr lang="en-AU" sz="1200" kern="1200" dirty="0">
                <a:solidFill>
                  <a:schemeClr val="tx1"/>
                </a:solidFill>
              </a:rPr>
              <a:t>At this step, the structure of the message is created. If the structure is not defined</a:t>
            </a:r>
            <a:r>
              <a:rPr lang="en-AU" sz="1200" kern="1200" baseline="0" dirty="0">
                <a:solidFill>
                  <a:schemeClr val="tx1"/>
                </a:solidFill>
              </a:rPr>
              <a:t> properly</a:t>
            </a:r>
            <a:r>
              <a:rPr lang="en-AU" sz="1200" kern="1200" dirty="0">
                <a:solidFill>
                  <a:schemeClr val="tx1"/>
                </a:solidFill>
              </a:rPr>
              <a:t>, then our message will not be well organized and will fail to </a:t>
            </a:r>
            <a:r>
              <a:rPr lang="en-AU" sz="1200" kern="1200" baseline="0" dirty="0">
                <a:solidFill>
                  <a:schemeClr val="tx1"/>
                </a:solidFill>
              </a:rPr>
              <a:t>meet its intended purpose</a:t>
            </a:r>
            <a:r>
              <a:rPr lang="en-AU" sz="1200" kern="1200" dirty="0">
                <a:solidFill>
                  <a:schemeClr val="tx1"/>
                </a:solidFill>
              </a:rPr>
              <a:t>.</a:t>
            </a:r>
            <a:r>
              <a:rPr lang="en-US" sz="1200" kern="1200" baseline="0" dirty="0">
                <a:solidFill>
                  <a:schemeClr val="tx1"/>
                </a:solidFill>
              </a:rPr>
              <a:t> </a:t>
            </a:r>
          </a:p>
          <a:p>
            <a:pPr>
              <a:spcBef>
                <a:spcPts val="0"/>
              </a:spcBef>
              <a:spcAft>
                <a:spcPts val="0"/>
              </a:spcAft>
              <a:buClr>
                <a:schemeClr val="tx1"/>
              </a:buClr>
            </a:pPr>
            <a:r>
              <a:rPr lang="en-US" sz="1200" dirty="0"/>
              <a:t>You</a:t>
            </a:r>
            <a:r>
              <a:rPr lang="en-US" sz="1200" baseline="0" dirty="0"/>
              <a:t> must b</a:t>
            </a:r>
            <a:r>
              <a:rPr lang="en-US" sz="1200" dirty="0"/>
              <a:t>egin by identifying answers to the following questions:</a:t>
            </a:r>
          </a:p>
          <a:p>
            <a:pPr marL="180975" indent="-180975">
              <a:spcBef>
                <a:spcPts val="0"/>
              </a:spcBef>
              <a:spcAft>
                <a:spcPts val="0"/>
              </a:spcAft>
              <a:buClr>
                <a:schemeClr val="tx1"/>
              </a:buClr>
              <a:buFont typeface="Arial" panose="020B0604020202020204" pitchFamily="34" charset="0"/>
              <a:buChar char="•"/>
            </a:pPr>
            <a:r>
              <a:rPr lang="en-US" sz="1200" dirty="0"/>
              <a:t>Where do I start?</a:t>
            </a:r>
          </a:p>
          <a:p>
            <a:pPr marL="180975" indent="-180975">
              <a:spcBef>
                <a:spcPts val="0"/>
              </a:spcBef>
              <a:spcAft>
                <a:spcPts val="0"/>
              </a:spcAft>
              <a:buClr>
                <a:schemeClr val="tx1"/>
              </a:buClr>
              <a:buFont typeface="Arial" panose="020B0604020202020204" pitchFamily="34" charset="0"/>
              <a:buChar char="•"/>
            </a:pPr>
            <a:r>
              <a:rPr lang="en-US" sz="1200" dirty="0"/>
              <a:t>How do I know the specific points that I need to add in my message?</a:t>
            </a:r>
          </a:p>
          <a:p>
            <a:pPr marL="180975" indent="-180975">
              <a:spcBef>
                <a:spcPts val="0"/>
              </a:spcBef>
              <a:spcAft>
                <a:spcPts val="0"/>
              </a:spcAft>
              <a:buClr>
                <a:schemeClr val="tx1"/>
              </a:buClr>
              <a:buFont typeface="Arial" panose="020B0604020202020204" pitchFamily="34" charset="0"/>
              <a:buChar char="•"/>
            </a:pPr>
            <a:r>
              <a:rPr lang="en-US" sz="1200" dirty="0"/>
              <a:t>How do I organize the necessary</a:t>
            </a:r>
            <a:r>
              <a:rPr lang="en-US" sz="1200" baseline="0" dirty="0"/>
              <a:t> </a:t>
            </a:r>
            <a:r>
              <a:rPr lang="en-US" sz="1200" dirty="0"/>
              <a:t>data to support those points?</a:t>
            </a:r>
          </a:p>
          <a:p>
            <a:pPr marL="180975" indent="-180975">
              <a:spcBef>
                <a:spcPts val="0"/>
              </a:spcBef>
              <a:spcAft>
                <a:spcPts val="0"/>
              </a:spcAft>
              <a:buClr>
                <a:schemeClr val="tx1"/>
              </a:buClr>
              <a:buFont typeface="Arial" panose="020B0604020202020204" pitchFamily="34" charset="0"/>
              <a:buChar char="•"/>
            </a:pPr>
            <a:r>
              <a:rPr lang="en-US" sz="1200" dirty="0"/>
              <a:t>How do I determine if a particular piece of information should be included?</a:t>
            </a:r>
            <a:endParaRPr lang="en-US" sz="1200" kern="1200" baseline="0" dirty="0">
              <a:solidFill>
                <a:schemeClr val="tx1"/>
              </a:solidFill>
            </a:endParaRPr>
          </a:p>
          <a:p>
            <a:pPr marL="0" marR="0" lvl="0" indent="0" algn="l" defTabSz="914400" rtl="0" eaLnBrk="0" fontAlgn="base" latinLnBrk="0" hangingPunct="0">
              <a:spcBef>
                <a:spcPts val="0"/>
              </a:spcBef>
              <a:spcAft>
                <a:spcPts val="0"/>
              </a:spcAft>
              <a:buClrTx/>
              <a:buSzTx/>
              <a:buFontTx/>
              <a:buNone/>
              <a:tabLst/>
              <a:defRPr/>
            </a:pPr>
            <a:endParaRPr lang="en-US" sz="1200" kern="1200" dirty="0">
              <a:solidFill>
                <a:schemeClr val="tx1"/>
              </a:solidFill>
            </a:endParaRPr>
          </a:p>
          <a:p>
            <a:pPr marL="0" marR="0" lvl="0" indent="0" algn="l" defTabSz="914400" rtl="0" eaLnBrk="0" fontAlgn="base" latinLnBrk="0" hangingPunct="0">
              <a:spcBef>
                <a:spcPts val="0"/>
              </a:spcBef>
              <a:spcAft>
                <a:spcPts val="0"/>
              </a:spcAft>
              <a:buClrTx/>
              <a:buSzTx/>
              <a:buFontTx/>
              <a:buNone/>
              <a:tabLst/>
              <a:defRPr/>
            </a:pPr>
            <a:r>
              <a:rPr lang="en-US" sz="1200" kern="1200" dirty="0">
                <a:solidFill>
                  <a:schemeClr val="tx1"/>
                </a:solidFill>
              </a:rPr>
              <a:t>Creating the structure of the message includes identifying the main message to be communicated, the conclusion and recommendations, and the facts that</a:t>
            </a:r>
            <a:r>
              <a:rPr lang="en-US" sz="1200" kern="1200" baseline="0" dirty="0">
                <a:solidFill>
                  <a:schemeClr val="tx1"/>
                </a:solidFill>
              </a:rPr>
              <a:t> </a:t>
            </a:r>
            <a:r>
              <a:rPr lang="en-US" sz="1200" kern="1200" dirty="0">
                <a:solidFill>
                  <a:schemeClr val="tx1"/>
                </a:solidFill>
              </a:rPr>
              <a:t>support this conclusion.</a:t>
            </a:r>
            <a:r>
              <a:rPr lang="en-AU" sz="1200" kern="1200" dirty="0">
                <a:solidFill>
                  <a:schemeClr val="tx1"/>
                </a:solidFill>
              </a:rPr>
              <a:t>	</a:t>
            </a:r>
          </a:p>
          <a:p>
            <a:pPr marL="0" marR="0" lvl="0" indent="0" algn="l" defTabSz="914400" rtl="0" eaLnBrk="0" fontAlgn="base" latinLnBrk="0" hangingPunct="0">
              <a:spcBef>
                <a:spcPts val="0"/>
              </a:spcBef>
              <a:spcAft>
                <a:spcPts val="0"/>
              </a:spcAft>
              <a:buClrTx/>
              <a:buSzTx/>
              <a:buFontTx/>
              <a:buNone/>
              <a:tabLst/>
              <a:defRPr/>
            </a:pPr>
            <a:endParaRPr lang="en-US" sz="1200" kern="1200" dirty="0">
              <a:solidFill>
                <a:schemeClr val="tx1"/>
              </a:solidFill>
              <a:effectLst/>
            </a:endParaRPr>
          </a:p>
          <a:p>
            <a:pPr marL="0" marR="0" indent="0" algn="l" defTabSz="914400" rtl="0" eaLnBrk="0" fontAlgn="base" latinLnBrk="0" hangingPunct="0">
              <a:spcBef>
                <a:spcPts val="0"/>
              </a:spcBef>
              <a:spcAft>
                <a:spcPts val="0"/>
              </a:spcAft>
              <a:buClrTx/>
              <a:buSzTx/>
              <a:buFontTx/>
              <a:buNone/>
              <a:tabLst/>
              <a:defRPr/>
            </a:pPr>
            <a:r>
              <a:rPr lang="en-US" sz="1200" b="0" dirty="0">
                <a:sym typeface="Wingdings 3"/>
              </a:rPr>
              <a:t></a:t>
            </a:r>
            <a:r>
              <a:rPr lang="en-US" sz="1200" b="1" dirty="0"/>
              <a:t>Transition:</a:t>
            </a:r>
          </a:p>
          <a:p>
            <a:pPr marL="0" marR="0" indent="0" algn="l" defTabSz="914400" rtl="0" eaLnBrk="0" fontAlgn="base" latinLnBrk="0" hangingPunct="0">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rPr>
              <a:t>To be able to structure a message effectively, you need to break the content and gauge how each piece of content fits into the overall message. We can use the Pyramid model to achieve this objective. </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12</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870418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solidFill>
                  <a:schemeClr val="tx1"/>
                </a:solidFill>
                <a:effectLst/>
                <a:uLnTx/>
                <a:uFillTx/>
              </a:rPr>
              <a:t>Duration: </a:t>
            </a:r>
            <a:r>
              <a:rPr kumimoji="0" lang="en-US" b="0" i="0" u="none" strike="noStrike" kern="1200" cap="none" spc="0" normalizeH="0" baseline="0" noProof="0" dirty="0">
                <a:ln>
                  <a:noFill/>
                </a:ln>
                <a:solidFill>
                  <a:schemeClr val="tx1"/>
                </a:solidFill>
                <a:effectLst/>
                <a:uLnTx/>
                <a:uFillTx/>
              </a:rPr>
              <a:t>3 minutes</a:t>
            </a:r>
          </a:p>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solidFill>
                  <a:schemeClr val="tx1"/>
                </a:solidFill>
                <a:effectLst/>
                <a:uLnTx/>
                <a:uFillTx/>
              </a:rPr>
              <a:t>Facilitator Notes: </a:t>
            </a:r>
            <a:r>
              <a:rPr kumimoji="0" lang="en-US" i="0" u="none" strike="noStrike" kern="1200" cap="none" spc="0" normalizeH="0" baseline="0" noProof="0" dirty="0">
                <a:ln>
                  <a:noFill/>
                </a:ln>
                <a:solidFill>
                  <a:schemeClr val="tx1"/>
                </a:solidFill>
                <a:effectLst/>
                <a:uLnTx/>
                <a:uFillTx/>
              </a:rPr>
              <a:t>This section provides a quick overview to the Pyramid model</a:t>
            </a:r>
          </a:p>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solidFill>
                  <a:schemeClr val="tx1"/>
                </a:solidFill>
                <a:effectLst/>
                <a:uLnTx/>
                <a:uFillTx/>
                <a:sym typeface="Wingdings" panose="05000000000000000000" pitchFamily="2" charset="2"/>
              </a:rPr>
              <a:t> </a:t>
            </a:r>
            <a:r>
              <a:rPr kumimoji="0" lang="en-US" b="1" i="0" u="none" strike="noStrike" kern="1200" cap="none" spc="0" normalizeH="0" baseline="0" noProof="0" dirty="0">
                <a:ln>
                  <a:noFill/>
                </a:ln>
                <a:solidFill>
                  <a:schemeClr val="tx1"/>
                </a:solidFill>
                <a:effectLst/>
                <a:uLnTx/>
                <a:uFillTx/>
              </a:rPr>
              <a:t>Do:</a:t>
            </a:r>
          </a:p>
          <a:p>
            <a:pPr marL="228600" marR="0" lvl="0" indent="-228600" defTabSz="914400" rtl="0" eaLnBrk="0" fontAlgn="base" latinLnBrk="0" hangingPunct="0">
              <a:spcBef>
                <a:spcPts val="0"/>
              </a:spcBef>
              <a:buClrTx/>
              <a:buSzTx/>
              <a:buFont typeface="+mj-lt"/>
              <a:buAutoNum type="arabicPeriod"/>
              <a:tabLst/>
              <a:defRPr/>
            </a:pPr>
            <a:r>
              <a:rPr kumimoji="0" lang="en-US" b="0" i="0" u="none" strike="noStrike" kern="1200" cap="none" spc="0" normalizeH="0" baseline="0" noProof="0" dirty="0">
                <a:ln>
                  <a:noFill/>
                </a:ln>
                <a:solidFill>
                  <a:schemeClr val="tx1"/>
                </a:solidFill>
                <a:effectLst/>
                <a:uLnTx/>
                <a:uFillTx/>
              </a:rPr>
              <a:t>Introduce the Pyramid model.</a:t>
            </a:r>
          </a:p>
          <a:p>
            <a:pPr marL="228600" marR="0" lvl="0" indent="-228600" defTabSz="914400" rtl="0" eaLnBrk="0" fontAlgn="base" latinLnBrk="0" hangingPunct="0">
              <a:spcBef>
                <a:spcPts val="0"/>
              </a:spcBef>
              <a:buClrTx/>
              <a:buSzTx/>
              <a:buFont typeface="+mj-lt"/>
              <a:buAutoNum type="arabicPeriod"/>
              <a:tabLst/>
              <a:defRPr/>
            </a:pPr>
            <a:r>
              <a:rPr kumimoji="0" lang="en-US" b="0" i="0" u="none" strike="noStrike" kern="1200" cap="none" spc="0" normalizeH="0" baseline="0" noProof="0" dirty="0">
                <a:ln>
                  <a:noFill/>
                </a:ln>
                <a:solidFill>
                  <a:schemeClr val="tx1"/>
                </a:solidFill>
                <a:effectLst/>
                <a:uLnTx/>
                <a:uFillTx/>
              </a:rPr>
              <a:t>Explain the three components of the Pyramid model.</a:t>
            </a:r>
          </a:p>
          <a:p>
            <a:pPr marL="228600" marR="0" lvl="0" indent="-228600" defTabSz="914400" rtl="0" eaLnBrk="0" fontAlgn="base" latinLnBrk="0" hangingPunct="0">
              <a:spcBef>
                <a:spcPts val="0"/>
              </a:spcBef>
              <a:buClrTx/>
              <a:buSzTx/>
              <a:buFont typeface="+mj-lt"/>
              <a:buAutoNum type="arabicPeriod"/>
              <a:tabLst/>
              <a:defRPr/>
            </a:pPr>
            <a:r>
              <a:rPr kumimoji="0" lang="en-US" b="0" i="0" u="none" strike="noStrike" kern="1200" cap="none" spc="0" normalizeH="0" baseline="0" noProof="0" dirty="0">
                <a:ln>
                  <a:noFill/>
                </a:ln>
                <a:solidFill>
                  <a:schemeClr val="tx1"/>
                </a:solidFill>
                <a:effectLst/>
                <a:uLnTx/>
                <a:uFillTx/>
              </a:rPr>
              <a:t>Explain the importance of using the Pyramid model. </a:t>
            </a:r>
          </a:p>
          <a:p>
            <a:pPr marR="0" lvl="0" defTabSz="914400" rtl="0" eaLnBrk="0" fontAlgn="base" latinLnBrk="0" hangingPunct="0">
              <a:spcBef>
                <a:spcPts val="0"/>
              </a:spcBef>
              <a:buClrTx/>
              <a:buSzTx/>
              <a:buFontTx/>
              <a:buNone/>
              <a:tabLst/>
              <a:defRPr/>
            </a:pPr>
            <a:endParaRPr kumimoji="0" lang="en-US" b="1" i="0" u="none" strike="noStrike" kern="1200" cap="none" spc="0" normalizeH="0" baseline="0" noProof="0" dirty="0">
              <a:ln>
                <a:noFill/>
              </a:ln>
              <a:solidFill>
                <a:schemeClr val="tx1"/>
              </a:solidFill>
              <a:effectLst/>
              <a:uLnTx/>
              <a:uFillTx/>
            </a:endParaRPr>
          </a:p>
          <a:p>
            <a:pPr marR="0" lvl="0" defTabSz="914400" rtl="0" eaLnBrk="0" fontAlgn="base" latinLnBrk="0" hangingPunct="0">
              <a:spcBef>
                <a:spcPts val="0"/>
              </a:spcBef>
              <a:buClrTx/>
              <a:buSzTx/>
              <a:buFontTx/>
              <a:buNone/>
              <a:tabLst/>
              <a:defRPr/>
            </a:pPr>
            <a:r>
              <a:rPr kumimoji="0" lang="en-US" b="0" i="0" u="none" strike="noStrike" kern="1200" cap="none" spc="0" normalizeH="0" baseline="0" noProof="0" dirty="0">
                <a:ln>
                  <a:noFill/>
                </a:ln>
                <a:solidFill>
                  <a:schemeClr val="tx1"/>
                </a:solidFill>
                <a:effectLst/>
                <a:uLnTx/>
                <a:uFillTx/>
                <a:sym typeface="Webdings"/>
              </a:rPr>
              <a:t> </a:t>
            </a:r>
            <a:r>
              <a:rPr kumimoji="0" lang="en-US" b="1" i="0" u="none" strike="noStrike" kern="1200" cap="none" spc="0" normalizeH="0" baseline="0" noProof="0" dirty="0">
                <a:ln>
                  <a:noFill/>
                </a:ln>
                <a:solidFill>
                  <a:schemeClr val="tx1"/>
                </a:solidFill>
                <a:effectLst/>
                <a:uLnTx/>
                <a:uFillTx/>
              </a:rPr>
              <a:t>Explain:</a:t>
            </a:r>
          </a:p>
          <a:p>
            <a:pPr marL="0" lvl="0" indent="0" algn="l" defTabSz="914400" rtl="0" eaLnBrk="1" latinLnBrk="0" hangingPunct="1">
              <a:spcBef>
                <a:spcPts val="0"/>
              </a:spcBef>
              <a:buFont typeface="Arial" pitchFamily="34" charset="0"/>
              <a:buNone/>
            </a:pPr>
            <a:r>
              <a:rPr lang="en-US" kern="1200" dirty="0">
                <a:solidFill>
                  <a:schemeClr val="tx1"/>
                </a:solidFill>
                <a:effectLst/>
              </a:rPr>
              <a:t>As a rule, you should not communicate every fact and piece of data that you have researched, since that would make the message too wordy. You must</a:t>
            </a:r>
            <a:r>
              <a:rPr lang="en-US" kern="1200" baseline="0" dirty="0">
                <a:solidFill>
                  <a:schemeClr val="tx1"/>
                </a:solidFill>
                <a:effectLst/>
              </a:rPr>
              <a:t> filter the information based on your purpose and audience. </a:t>
            </a:r>
          </a:p>
          <a:p>
            <a:pPr marL="0" lvl="0" indent="0" algn="l" defTabSz="914400" rtl="0" eaLnBrk="1" latinLnBrk="0" hangingPunct="1">
              <a:spcBef>
                <a:spcPts val="0"/>
              </a:spcBef>
              <a:buFont typeface="Arial" pitchFamily="34" charset="0"/>
              <a:buNone/>
            </a:pPr>
            <a:endParaRPr lang="en-US" dirty="0">
              <a:solidFill>
                <a:schemeClr val="tx1"/>
              </a:solidFill>
            </a:endParaRPr>
          </a:p>
          <a:p>
            <a:pPr marL="0" lvl="0" indent="0" algn="l" defTabSz="914400" rtl="0" eaLnBrk="1" latinLnBrk="0" hangingPunct="1">
              <a:spcBef>
                <a:spcPts val="0"/>
              </a:spcBef>
              <a:buFont typeface="Arial" pitchFamily="34" charset="0"/>
              <a:buNone/>
            </a:pPr>
            <a:r>
              <a:rPr lang="en-US" dirty="0">
                <a:solidFill>
                  <a:schemeClr val="tx1"/>
                </a:solidFill>
              </a:rPr>
              <a:t>The Pyramid model is a</a:t>
            </a:r>
            <a:r>
              <a:rPr lang="en-US" baseline="0" dirty="0">
                <a:solidFill>
                  <a:schemeClr val="tx1"/>
                </a:solidFill>
              </a:rPr>
              <a:t> </a:t>
            </a:r>
            <a:r>
              <a:rPr lang="en-US" dirty="0">
                <a:solidFill>
                  <a:schemeClr val="tx1"/>
                </a:solidFill>
              </a:rPr>
              <a:t>logical structure for communication</a:t>
            </a:r>
            <a:r>
              <a:rPr lang="en-US" baseline="0" dirty="0">
                <a:solidFill>
                  <a:schemeClr val="tx1"/>
                </a:solidFill>
              </a:rPr>
              <a:t> that is </a:t>
            </a:r>
            <a:r>
              <a:rPr lang="en-US" kern="1200" dirty="0">
                <a:solidFill>
                  <a:schemeClr val="tx1"/>
                </a:solidFill>
                <a:effectLst/>
              </a:rPr>
              <a:t>designed to:</a:t>
            </a:r>
          </a:p>
          <a:p>
            <a:pPr marL="180975" lvl="1" indent="-180975" defTabSz="914400" latinLnBrk="0">
              <a:spcAft>
                <a:spcPts val="0"/>
              </a:spcAft>
              <a:buClr>
                <a:schemeClr val="tx1"/>
              </a:buClr>
              <a:buFont typeface="Arial" panose="020B0604020202020204" pitchFamily="34" charset="0"/>
              <a:buChar char="•"/>
            </a:pPr>
            <a:r>
              <a:rPr lang="en-US" dirty="0">
                <a:cs typeface="Arial" pitchFamily="34" charset="0"/>
              </a:rPr>
              <a:t>Condense disparate information into a clear and concise message. </a:t>
            </a:r>
          </a:p>
          <a:p>
            <a:pPr marL="180975" lvl="1" indent="-180975" defTabSz="914400" latinLnBrk="0">
              <a:spcAft>
                <a:spcPts val="0"/>
              </a:spcAft>
              <a:buClr>
                <a:schemeClr val="tx1"/>
              </a:buClr>
              <a:buFont typeface="Arial" panose="020B0604020202020204" pitchFamily="34" charset="0"/>
              <a:buChar char="•"/>
            </a:pPr>
            <a:r>
              <a:rPr lang="en-US" dirty="0">
                <a:cs typeface="Arial" pitchFamily="34" charset="0"/>
              </a:rPr>
              <a:t>Isolate the one question you are trying to answer—the main message. </a:t>
            </a:r>
          </a:p>
          <a:p>
            <a:pPr marL="180975" lvl="1" indent="-180975" defTabSz="914400" latinLnBrk="0">
              <a:spcAft>
                <a:spcPts val="0"/>
              </a:spcAft>
              <a:buClr>
                <a:schemeClr val="tx1"/>
              </a:buClr>
              <a:buFont typeface="Arial" panose="020B0604020202020204" pitchFamily="34" charset="0"/>
              <a:buChar char="•"/>
            </a:pPr>
            <a:r>
              <a:rPr lang="en-US" dirty="0">
                <a:cs typeface="Arial" pitchFamily="34" charset="0"/>
              </a:rPr>
              <a:t>Support the main message logically with some compelling conclusions and recommendations</a:t>
            </a:r>
            <a:r>
              <a:rPr lang="en-US" kern="1200" dirty="0">
                <a:solidFill>
                  <a:schemeClr val="tx1"/>
                </a:solidFill>
                <a:effectLst/>
                <a:cs typeface="Arial" pitchFamily="34" charset="0"/>
              </a:rPr>
              <a:t>.</a:t>
            </a:r>
          </a:p>
          <a:p>
            <a:pPr marL="0" lvl="0" indent="0" algn="l" defTabSz="914400" rtl="0" eaLnBrk="1" latinLnBrk="0" hangingPunct="1">
              <a:spcBef>
                <a:spcPts val="0"/>
              </a:spcBef>
              <a:buFont typeface="Arial" pitchFamily="34" charset="0"/>
              <a:buNone/>
            </a:pPr>
            <a:r>
              <a:rPr lang="en-US" kern="1200" dirty="0">
                <a:solidFill>
                  <a:schemeClr val="tx1"/>
                </a:solidFill>
                <a:effectLst/>
              </a:rPr>
              <a:t> </a:t>
            </a:r>
          </a:p>
          <a:p>
            <a:r>
              <a:rPr lang="en-US" dirty="0">
                <a:ea typeface="ＭＳ Ｐゴシック"/>
              </a:rPr>
              <a:t>The Pyramid model includes three components namely:</a:t>
            </a:r>
          </a:p>
          <a:p>
            <a:pPr marL="171450" lvl="0" indent="-171450">
              <a:buFont typeface="Arial" panose="020B0604020202020204" pitchFamily="34" charset="0"/>
              <a:buChar char="•"/>
            </a:pPr>
            <a:r>
              <a:rPr lang="en-US" b="1" dirty="0"/>
              <a:t>Main Message:</a:t>
            </a:r>
            <a:r>
              <a:rPr lang="en-US" dirty="0"/>
              <a:t> The main message is the key piece of information that summarizes our insights and recommendations. At the top of the pyramid, include an introduction which highlights the main message. Starting with the main message ensures that your audience can focus on what is important and helps you get their attention. </a:t>
            </a:r>
          </a:p>
          <a:p>
            <a:pPr marL="171450" lvl="0" indent="-171450">
              <a:buFont typeface="Arial" panose="020B0604020202020204" pitchFamily="34" charset="0"/>
              <a:buChar char="•"/>
            </a:pPr>
            <a:r>
              <a:rPr lang="en-US" b="1" dirty="0"/>
              <a:t>Key Lines:</a:t>
            </a:r>
            <a:r>
              <a:rPr lang="en-US" dirty="0"/>
              <a:t> These are the primary reasons for the message for to be true. The key lines should be in the range of two to five, and must support the main message with compelling conclusions and recommendations. </a:t>
            </a:r>
          </a:p>
          <a:p>
            <a:pPr marL="171450" lvl="0" indent="-171450">
              <a:buFont typeface="Arial" panose="020B0604020202020204" pitchFamily="34" charset="0"/>
              <a:buChar char="•"/>
            </a:pPr>
            <a:r>
              <a:rPr lang="en-US" b="1" dirty="0"/>
              <a:t>Supporting details:</a:t>
            </a:r>
            <a:r>
              <a:rPr lang="en-US" dirty="0"/>
              <a:t> This section is the body of the message. It includes the most compelling data points and detailed facts that support the key lines. </a:t>
            </a:r>
          </a:p>
          <a:p>
            <a:pPr marL="0" marR="0" lvl="0" indent="0" algn="r" defTabSz="914400" rtl="0" eaLnBrk="0" fontAlgn="base" latinLnBrk="0" hangingPunct="0">
              <a:lnSpc>
                <a:spcPct val="100000"/>
              </a:lnSpc>
              <a:spcBef>
                <a:spcPts val="0"/>
              </a:spcBef>
              <a:spcAft>
                <a:spcPct val="0"/>
              </a:spcAft>
              <a:buClrTx/>
              <a:buSzTx/>
              <a:buFontTx/>
              <a:buNone/>
              <a:tabLst/>
              <a:defRPr/>
            </a:pPr>
            <a:endParaRPr lang="en-US" i="1" dirty="0"/>
          </a:p>
          <a:p>
            <a:pPr marL="0" marR="0" lvl="0" indent="0" algn="r" defTabSz="914400" rtl="0" eaLnBrk="0" fontAlgn="base" latinLnBrk="0" hangingPunct="0">
              <a:lnSpc>
                <a:spcPct val="100000"/>
              </a:lnSpc>
              <a:spcBef>
                <a:spcPts val="0"/>
              </a:spcBef>
              <a:spcAft>
                <a:spcPct val="0"/>
              </a:spcAft>
              <a:buClrTx/>
              <a:buSzTx/>
              <a:buFontTx/>
              <a:buNone/>
              <a:tabLst/>
              <a:defRPr/>
            </a:pPr>
            <a:r>
              <a:rPr lang="en-US" i="1" dirty="0"/>
              <a:t>Continued on next slide.</a:t>
            </a:r>
          </a:p>
        </p:txBody>
      </p:sp>
      <p:sp>
        <p:nvSpPr>
          <p:cNvPr id="12"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13</a:t>
            </a:fld>
            <a:endParaRPr lang="en-US" sz="900" dirty="0">
              <a:solidFill>
                <a:schemeClr val="bg1">
                  <a:lumMod val="50000"/>
                </a:schemeClr>
              </a:solidFill>
            </a:endParaRPr>
          </a:p>
        </p:txBody>
      </p:sp>
      <p:sp>
        <p:nvSpPr>
          <p:cNvPr id="13"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4"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04617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noAutofit/>
          </a:bodyPr>
          <a:lstStyle/>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effectLst/>
                <a:uLnTx/>
                <a:uFillTx/>
              </a:rPr>
              <a:t>Duration: </a:t>
            </a:r>
            <a:r>
              <a:rPr kumimoji="0" lang="en-US" b="0" i="0" u="none" strike="noStrike" kern="1200" cap="none" spc="0" normalizeH="0" baseline="0" noProof="0" dirty="0">
                <a:ln>
                  <a:noFill/>
                </a:ln>
                <a:effectLst/>
                <a:uLnTx/>
                <a:uFillTx/>
              </a:rPr>
              <a:t>3 minutes</a:t>
            </a:r>
          </a:p>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effectLst/>
                <a:uLnTx/>
                <a:uFillTx/>
              </a:rPr>
              <a:t>Facilitator Notes: </a:t>
            </a:r>
            <a:r>
              <a:rPr kumimoji="0" lang="en-US" i="0" u="none" strike="noStrike" kern="1200" cap="none" spc="0" normalizeH="0" baseline="0" noProof="0" dirty="0">
                <a:ln>
                  <a:noFill/>
                </a:ln>
                <a:effectLst/>
                <a:uLnTx/>
                <a:uFillTx/>
              </a:rPr>
              <a:t>This slide covers the explanation for</a:t>
            </a:r>
            <a:r>
              <a:rPr kumimoji="0" lang="en-US" i="0" u="none" strike="noStrike" kern="1200" cap="none" spc="0" normalizeH="0" noProof="0" dirty="0">
                <a:ln>
                  <a:noFill/>
                </a:ln>
                <a:effectLst/>
                <a:uLnTx/>
                <a:uFillTx/>
              </a:rPr>
              <a:t> the Bottom-Up approach of the Pyramid model.</a:t>
            </a:r>
            <a:endParaRPr kumimoji="0" lang="en-US" i="0" u="none" strike="noStrike" kern="1200" cap="none" spc="0" normalizeH="0" baseline="0" noProof="0" dirty="0">
              <a:ln>
                <a:noFill/>
              </a:ln>
              <a:effectLst/>
              <a:uLnTx/>
              <a:uFillTx/>
            </a:endParaRPr>
          </a:p>
          <a:p>
            <a:pPr marR="0" lvl="0" defTabSz="914400" rtl="0" eaLnBrk="0" fontAlgn="base" latinLnBrk="0" hangingPunct="0">
              <a:spcBef>
                <a:spcPts val="0"/>
              </a:spcBef>
              <a:buClrTx/>
              <a:buSzTx/>
              <a:buFontTx/>
              <a:buNone/>
              <a:tabLst/>
              <a:defRPr/>
            </a:pPr>
            <a:endParaRPr kumimoji="0" lang="en-US" b="0" i="0" u="none" strike="noStrike" kern="1200" cap="none" spc="0" normalizeH="0" baseline="0" noProof="0" dirty="0">
              <a:ln>
                <a:noFill/>
              </a:ln>
              <a:effectLst/>
              <a:uLnTx/>
              <a:uFillTx/>
            </a:endParaRPr>
          </a:p>
          <a:p>
            <a:pPr marR="0" lvl="0" defTabSz="914400" rtl="0" eaLnBrk="0" fontAlgn="base" latinLnBrk="0" hangingPunct="0">
              <a:spcBef>
                <a:spcPts val="0"/>
              </a:spcBef>
              <a:buClrTx/>
              <a:buSzTx/>
              <a:buFontTx/>
              <a:buNone/>
              <a:tabLst/>
              <a:defRPr/>
            </a:pPr>
            <a:r>
              <a:rPr kumimoji="0" lang="en-US" b="1" i="0" u="none" strike="noStrike" kern="1200" cap="none" spc="0" normalizeH="0" baseline="0" noProof="0" dirty="0">
                <a:ln>
                  <a:noFill/>
                </a:ln>
                <a:effectLst/>
                <a:uLnTx/>
                <a:uFillTx/>
                <a:sym typeface="Wingdings" panose="05000000000000000000" pitchFamily="2" charset="2"/>
              </a:rPr>
              <a:t> </a:t>
            </a:r>
            <a:r>
              <a:rPr kumimoji="0" lang="en-US" b="1" i="0" u="none" strike="noStrike" kern="1200" cap="none" spc="0" normalizeH="0" baseline="0" noProof="0" dirty="0">
                <a:ln>
                  <a:noFill/>
                </a:ln>
                <a:effectLst/>
                <a:uLnTx/>
                <a:uFillTx/>
              </a:rPr>
              <a:t>Do:</a:t>
            </a:r>
          </a:p>
          <a:p>
            <a:pPr marL="228600" marR="0" lvl="0" indent="-228600" defTabSz="914400" rtl="0" eaLnBrk="0" fontAlgn="base" latinLnBrk="0" hangingPunct="0">
              <a:spcBef>
                <a:spcPts val="0"/>
              </a:spcBef>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rPr>
              <a:t>Explain the bottom-up approach of the Pyramid model.</a:t>
            </a:r>
          </a:p>
          <a:p>
            <a:pPr marL="228600" marR="0" lvl="0" indent="-228600" algn="l" defTabSz="914400" rtl="0" eaLnBrk="0" fontAlgn="base" latinLnBrk="0" hangingPunct="0">
              <a:spcBef>
                <a:spcPts val="0"/>
              </a:spcBef>
              <a:spcAft>
                <a:spcPct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rPr>
              <a:t>Click to display each component of the example. Read out the example to participants and explain how it maps to each component of the Pyramid model using the points given below.  </a:t>
            </a:r>
          </a:p>
          <a:p>
            <a:pPr marR="0" lvl="0" defTabSz="914400" rtl="0" eaLnBrk="0" fontAlgn="base" latinLnBrk="0" hangingPunct="0">
              <a:spcBef>
                <a:spcPts val="0"/>
              </a:spcBef>
              <a:buClrTx/>
              <a:buSzTx/>
              <a:buFontTx/>
              <a:buNone/>
              <a:tabLst/>
              <a:defRPr/>
            </a:pPr>
            <a:endParaRPr kumimoji="0" lang="en-US" b="1" i="0" u="none" strike="noStrike" kern="1200" cap="none" spc="0" normalizeH="0" baseline="0" noProof="0" dirty="0">
              <a:ln>
                <a:noFill/>
              </a:ln>
              <a:effectLst/>
              <a:uLnTx/>
              <a:uFillTx/>
            </a:endParaRPr>
          </a:p>
          <a:p>
            <a:pPr marR="0" lvl="0" defTabSz="914400" rtl="0" eaLnBrk="0" fontAlgn="base" latinLnBrk="0" hangingPunct="0">
              <a:spcBef>
                <a:spcPts val="0"/>
              </a:spcBef>
              <a:buClrTx/>
              <a:buSzTx/>
              <a:buFontTx/>
              <a:buNone/>
              <a:tabLst/>
              <a:defRPr/>
            </a:pPr>
            <a:r>
              <a:rPr kumimoji="0" lang="en-US" b="0" i="0" u="none" strike="noStrike" kern="1200" cap="none" spc="0" normalizeH="0" baseline="0" noProof="0" dirty="0">
                <a:ln>
                  <a:noFill/>
                </a:ln>
                <a:effectLst/>
                <a:uLnTx/>
                <a:uFillTx/>
                <a:sym typeface="Webdings"/>
              </a:rPr>
              <a:t> </a:t>
            </a:r>
            <a:r>
              <a:rPr kumimoji="0" lang="en-US" b="1" i="0" u="none" strike="noStrike" kern="1200" cap="none" spc="0" normalizeH="0" baseline="0" noProof="0" dirty="0">
                <a:ln>
                  <a:noFill/>
                </a:ln>
                <a:effectLst/>
                <a:uLnTx/>
                <a:uFillTx/>
              </a:rPr>
              <a:t>Explain:</a:t>
            </a:r>
          </a:p>
          <a:p>
            <a:pPr marL="171450" marR="0" lvl="1" indent="-171450" algn="l" defTabSz="914400" rtl="0" eaLnBrk="0" fontAlgn="base" latinLnBrk="0" hangingPunct="0">
              <a:spcBef>
                <a:spcPts val="0"/>
              </a:spcBef>
              <a:spcAft>
                <a:spcPct val="0"/>
              </a:spcAft>
              <a:buClrTx/>
              <a:buSzTx/>
              <a:buFont typeface="Arial" panose="020B0604020202020204" pitchFamily="34" charset="0"/>
              <a:buChar char="•"/>
              <a:tabLst/>
              <a:defRPr/>
            </a:pPr>
            <a:r>
              <a:rPr lang="en-US" kern="1200" dirty="0">
                <a:effectLst/>
              </a:rPr>
              <a:t>The Bottom-up approach involves moving from the supporting details to the main message. </a:t>
            </a:r>
          </a:p>
          <a:p>
            <a:pPr marL="171450" marR="0" lvl="1" indent="-171450" algn="l" defTabSz="914400" rtl="0" eaLnBrk="0" fontAlgn="base" latinLnBrk="0" hangingPunct="0">
              <a:spcBef>
                <a:spcPts val="0"/>
              </a:spcBef>
              <a:spcAft>
                <a:spcPct val="0"/>
              </a:spcAft>
              <a:buClrTx/>
              <a:buSzTx/>
              <a:buFont typeface="Arial" panose="020B0604020202020204" pitchFamily="34" charset="0"/>
              <a:buChar char="•"/>
              <a:tabLst/>
              <a:defRPr/>
            </a:pPr>
            <a:r>
              <a:rPr lang="en-US" kern="1200" dirty="0">
                <a:effectLst/>
              </a:rPr>
              <a:t>This approach is used when there is a large</a:t>
            </a:r>
            <a:r>
              <a:rPr lang="en-US" kern="1200" baseline="0" dirty="0">
                <a:effectLst/>
              </a:rPr>
              <a:t> </a:t>
            </a:r>
            <a:r>
              <a:rPr lang="en-US" kern="1200" dirty="0">
                <a:effectLst/>
              </a:rPr>
              <a:t>amount of data to synthesize and analyze. Y</a:t>
            </a:r>
            <a:r>
              <a:rPr lang="en-US" kern="1200" dirty="0">
                <a:effectLst/>
                <a:cs typeface="Arial" pitchFamily="34" charset="0"/>
              </a:rPr>
              <a:t>ou could use the bottom-up approach to condense the supporting details. </a:t>
            </a:r>
          </a:p>
          <a:p>
            <a:pPr marL="171450" marR="0" lvl="1" indent="-171450" algn="l" defTabSz="914400" rtl="0" eaLnBrk="0" fontAlgn="base" latinLnBrk="0" hangingPunct="0">
              <a:spcBef>
                <a:spcPts val="0"/>
              </a:spcBef>
              <a:spcAft>
                <a:spcPct val="0"/>
              </a:spcAft>
              <a:buClrTx/>
              <a:buSzTx/>
              <a:buFont typeface="Arial" panose="020B0604020202020204" pitchFamily="34" charset="0"/>
              <a:buChar char="•"/>
              <a:tabLst/>
              <a:defRPr/>
            </a:pPr>
            <a:r>
              <a:rPr lang="en-US" kern="1200" dirty="0">
                <a:effectLst/>
              </a:rPr>
              <a:t>Once this data is analyzed, conclusions are drawn and recommendations are made,</a:t>
            </a:r>
            <a:r>
              <a:rPr lang="en-US" kern="1200" baseline="0" dirty="0">
                <a:effectLst/>
              </a:rPr>
              <a:t> and </a:t>
            </a:r>
            <a:r>
              <a:rPr lang="en-US" kern="1200" dirty="0">
                <a:effectLst/>
                <a:cs typeface="Arial" pitchFamily="34" charset="0"/>
              </a:rPr>
              <a:t>consequently, the main message is</a:t>
            </a:r>
            <a:r>
              <a:rPr lang="en-US" kern="1200" baseline="0" dirty="0">
                <a:effectLst/>
                <a:cs typeface="Arial" pitchFamily="34" charset="0"/>
              </a:rPr>
              <a:t> </a:t>
            </a:r>
            <a:r>
              <a:rPr lang="en-US" kern="1200" dirty="0">
                <a:effectLst/>
                <a:cs typeface="Arial" pitchFamily="34" charset="0"/>
              </a:rPr>
              <a:t>identified. </a:t>
            </a:r>
          </a:p>
          <a:p>
            <a:pPr marL="0" marR="0" lvl="1" indent="0" algn="l" defTabSz="914400" rtl="0" eaLnBrk="0" fontAlgn="base" latinLnBrk="0" hangingPunct="0">
              <a:spcBef>
                <a:spcPts val="0"/>
              </a:spcBef>
              <a:spcAft>
                <a:spcPct val="0"/>
              </a:spcAft>
              <a:buClrTx/>
              <a:buSzTx/>
              <a:buFontTx/>
              <a:buNone/>
              <a:tabLst/>
              <a:defRPr/>
            </a:pPr>
            <a:endParaRPr lang="en-US" kern="1200" dirty="0">
              <a:effectLst/>
              <a:cs typeface="Arial" pitchFamily="34" charset="0"/>
            </a:endParaRPr>
          </a:p>
          <a:p>
            <a:pPr>
              <a:spcBef>
                <a:spcPts val="0"/>
              </a:spcBef>
            </a:pPr>
            <a:r>
              <a:rPr lang="en-US" b="1" dirty="0"/>
              <a:t>Example:</a:t>
            </a:r>
          </a:p>
          <a:p>
            <a:pPr marL="171450" marR="0" indent="-171450" algn="l" defTabSz="914400" rtl="0" eaLnBrk="0" fontAlgn="base" latinLnBrk="0" hangingPunct="0">
              <a:spcBef>
                <a:spcPts val="0"/>
              </a:spcBef>
              <a:spcAft>
                <a:spcPct val="0"/>
              </a:spcAft>
              <a:buClrTx/>
              <a:buSzTx/>
              <a:buFont typeface="Arial" pitchFamily="34" charset="0"/>
              <a:buChar char="•"/>
              <a:tabLst/>
              <a:defRPr/>
            </a:pPr>
            <a:r>
              <a:rPr lang="en-US" b="0" kern="1200" dirty="0"/>
              <a:t>The example illustrates the results of a customer satisfaction survey and points to a </a:t>
            </a:r>
            <a:r>
              <a:rPr lang="en-US" dirty="0"/>
              <a:t>significant decrease in overall customer satisfaction</a:t>
            </a:r>
            <a:r>
              <a:rPr lang="en-US" b="0" kern="1200" dirty="0"/>
              <a:t>. In the bottom-up approach, w</a:t>
            </a:r>
            <a:r>
              <a:rPr lang="en-US" b="0" kern="1200" baseline="0" dirty="0"/>
              <a:t>e start with the supporting details which is nothing but data gathered from the findings</a:t>
            </a:r>
            <a:br>
              <a:rPr lang="en-US" b="0" kern="1200" baseline="0" dirty="0"/>
            </a:br>
            <a:r>
              <a:rPr lang="en-US" b="0" kern="1200" baseline="0" dirty="0"/>
              <a:t>.</a:t>
            </a:r>
          </a:p>
          <a:p>
            <a:pPr marL="171450" marR="0" indent="-171450" algn="l" defTabSz="914400" rtl="0" eaLnBrk="0" fontAlgn="base" latinLnBrk="0" hangingPunct="0">
              <a:spcBef>
                <a:spcPts val="0"/>
              </a:spcBef>
              <a:spcAft>
                <a:spcPct val="0"/>
              </a:spcAft>
              <a:buClrTx/>
              <a:buSzTx/>
              <a:buFont typeface="Arial" pitchFamily="34" charset="0"/>
              <a:buChar char="•"/>
              <a:tabLst/>
              <a:defRPr/>
            </a:pPr>
            <a:r>
              <a:rPr lang="en-US" b="0" kern="1200" dirty="0"/>
              <a:t>The key lines make a recommendation to determine the root cause of customer dissatisfaction</a:t>
            </a:r>
            <a:r>
              <a:rPr lang="en-US" b="0" kern="1200" baseline="0" dirty="0"/>
              <a:t> and to let the customers know that we are </a:t>
            </a:r>
            <a:r>
              <a:rPr lang="en-US" dirty="0"/>
              <a:t>continuously seeking ways for improvement.</a:t>
            </a:r>
            <a:r>
              <a:rPr lang="en-US" b="0" kern="1200" baseline="0" dirty="0"/>
              <a:t> Thus, the key lines are built on facts from the supporting data provided by the customer satisfaction survey, and further explain the findings of this survey. </a:t>
            </a:r>
            <a:br>
              <a:rPr lang="en-US" b="0" kern="1200" baseline="0" dirty="0"/>
            </a:br>
            <a:endParaRPr lang="en-US" dirty="0"/>
          </a:p>
          <a:p>
            <a:pPr marR="0" algn="r" defTabSz="914400" rtl="0" eaLnBrk="0" fontAlgn="base" latinLnBrk="0" hangingPunct="0">
              <a:spcBef>
                <a:spcPts val="0"/>
              </a:spcBef>
              <a:spcAft>
                <a:spcPct val="0"/>
              </a:spcAft>
              <a:buClrTx/>
              <a:buSzTx/>
              <a:tabLst/>
              <a:defRPr/>
            </a:pPr>
            <a:r>
              <a:rPr lang="en-US" b="0" i="1" kern="1200" dirty="0"/>
              <a:t>Continued on next page</a:t>
            </a:r>
          </a:p>
        </p:txBody>
      </p:sp>
      <p:sp>
        <p:nvSpPr>
          <p:cNvPr id="10"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
        <p:nvSpPr>
          <p:cNvPr id="12"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3180984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5 minutes</a:t>
            </a:r>
          </a:p>
          <a:p>
            <a:pPr lvl="0" eaLnBrk="0" fontAlgn="base" hangingPunct="0">
              <a:defRPr/>
            </a:pPr>
            <a:endParaRPr lang="en-US" dirty="0"/>
          </a:p>
          <a:p>
            <a:pPr lvl="0" eaLnBrk="0" fontAlgn="base" hangingPunct="0">
              <a:defRPr/>
            </a:pPr>
            <a:r>
              <a:rPr lang="en-US" b="1" dirty="0"/>
              <a:t>Facilitator Notes:</a:t>
            </a:r>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mj-lt"/>
              <a:buAutoNum type="arabicPeriod"/>
              <a:defRPr/>
            </a:pPr>
            <a:r>
              <a:rPr lang="en-US" dirty="0"/>
              <a:t>Explain the importance of using the SCQ framework. </a:t>
            </a:r>
          </a:p>
          <a:p>
            <a:pPr marL="228600" lvl="0" indent="-228600" eaLnBrk="0" fontAlgn="base" hangingPunct="0">
              <a:buFont typeface="+mj-lt"/>
              <a:buAutoNum type="arabicPeriod"/>
              <a:defRPr/>
            </a:pPr>
            <a:r>
              <a:rPr lang="en-US" dirty="0"/>
              <a:t>Explain each component of the SCQ framework one-by-one. Click to display each component simultaneously with your explanation along with the example</a:t>
            </a:r>
          </a:p>
          <a:p>
            <a:pPr marL="228600" lvl="0" indent="-228600" eaLnBrk="0" fontAlgn="base" hangingPunct="0">
              <a:buFont typeface="+mj-lt"/>
              <a:buAutoNum type="arabicPeriod"/>
              <a:defRPr/>
            </a:pPr>
            <a:endParaRPr lang="en-US" b="1" dirty="0"/>
          </a:p>
          <a:p>
            <a:pPr lvl="0" eaLnBrk="0" fontAlgn="base" hangingPunct="0">
              <a:defRPr/>
            </a:pPr>
            <a:r>
              <a:rPr lang="en-US" dirty="0">
                <a:sym typeface="Webdings"/>
              </a:rPr>
              <a:t> </a:t>
            </a:r>
            <a:r>
              <a:rPr lang="en-US" b="1" dirty="0"/>
              <a:t>Explain:</a:t>
            </a:r>
            <a:endParaRPr lang="en-US" dirty="0"/>
          </a:p>
          <a:p>
            <a:pPr marL="171450" lvl="0" indent="-171450" eaLnBrk="0" fontAlgn="base" hangingPunct="0">
              <a:spcAft>
                <a:spcPct val="0"/>
              </a:spcAft>
              <a:buFont typeface="Arial" pitchFamily="34" charset="0"/>
              <a:buChar char="•"/>
              <a:defRPr/>
            </a:pPr>
            <a:r>
              <a:rPr lang="en-AU" dirty="0"/>
              <a:t>The SCQ framework provides a well-defined structure to develop an introduction of a message. It</a:t>
            </a:r>
            <a:r>
              <a:rPr lang="en-US" dirty="0"/>
              <a:t> helps the audience understand the overall logic and objective of the communication. It communicates the main message to the audience clearly and concisely.</a:t>
            </a:r>
          </a:p>
          <a:p>
            <a:pPr marL="171450" lvl="0" indent="-171450">
              <a:buFont typeface="Arial" pitchFamily="34" charset="0"/>
              <a:buChar char="•"/>
            </a:pPr>
            <a:r>
              <a:rPr lang="en-US" dirty="0"/>
              <a:t>The components of the SCQ framework are:</a:t>
            </a:r>
          </a:p>
          <a:p>
            <a:pPr marL="363538" lvl="1" indent="-188913">
              <a:buFont typeface="Courier New" pitchFamily="49" charset="0"/>
              <a:buChar char="o"/>
            </a:pPr>
            <a:r>
              <a:rPr lang="en-US" dirty="0">
                <a:cs typeface="Arial" pitchFamily="34" charset="0"/>
              </a:rPr>
              <a:t>Situation: Here you share the relevant facts about the situation with the audience. The audience will not dispute these facts.</a:t>
            </a:r>
          </a:p>
          <a:p>
            <a:pPr marL="363538" lvl="1" indent="-188913">
              <a:buFont typeface="Courier New" pitchFamily="49" charset="0"/>
              <a:buChar char="o"/>
            </a:pPr>
            <a:r>
              <a:rPr lang="en-US" dirty="0">
                <a:cs typeface="Arial" pitchFamily="34" charset="0"/>
              </a:rPr>
              <a:t>Complication: Here you share with the audience what the issue is or the trigger, which is the event or the problem that created the need for this communication.</a:t>
            </a:r>
          </a:p>
          <a:p>
            <a:pPr marL="363538" lvl="1" indent="-188913">
              <a:buFont typeface="Courier New" pitchFamily="49" charset="0"/>
              <a:buChar char="o"/>
            </a:pPr>
            <a:r>
              <a:rPr lang="en-US" dirty="0">
                <a:cs typeface="Arial" pitchFamily="34" charset="0"/>
              </a:rPr>
              <a:t>Question: Here you share with the audience the one basic question or issue that this communication will address. </a:t>
            </a:r>
          </a:p>
          <a:p>
            <a:pPr marL="171450" lvl="0" indent="-171450">
              <a:buFont typeface="Arial" pitchFamily="34" charset="0"/>
              <a:buChar char="•"/>
            </a:pPr>
            <a:r>
              <a:rPr lang="en-US" dirty="0"/>
              <a:t>Finally, the introduction is wrapped up with the main message or the answer to the question raised in the complication component.</a:t>
            </a:r>
          </a:p>
          <a:p>
            <a:endParaRPr lang="en-US" dirty="0"/>
          </a:p>
          <a:p>
            <a:r>
              <a:rPr lang="en-US" b="1" dirty="0">
                <a:sym typeface="Wingdings 3"/>
              </a:rPr>
              <a:t></a:t>
            </a:r>
            <a:r>
              <a:rPr lang="en-US" b="1" dirty="0"/>
              <a:t>Transition: </a:t>
            </a:r>
          </a:p>
          <a:p>
            <a:r>
              <a:rPr lang="en-US" dirty="0"/>
              <a:t>Let us review a scenario and apply the SCQ framework to develop an introduction for the main message. </a:t>
            </a:r>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126272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8 minutes (1 minute to set up, 3 minutes to run the activity and 3 minutes for debrief and an additional 1 minute buffer time) </a:t>
            </a:r>
          </a:p>
          <a:p>
            <a:pPr lvl="0" eaLnBrk="0" fontAlgn="base" hangingPunct="0">
              <a:defRPr/>
            </a:pPr>
            <a:r>
              <a:rPr lang="en-US" b="1" dirty="0"/>
              <a:t>Facilitator Notes:</a:t>
            </a:r>
            <a:r>
              <a:rPr lang="en-US" dirty="0"/>
              <a:t> This is a group discussion activity. </a:t>
            </a:r>
            <a:endParaRPr lang="en-US" b="1" dirty="0"/>
          </a:p>
          <a:p>
            <a:pPr lvl="0" eaLnBrk="0" fontAlgn="base" hangingPunct="0">
              <a:defRPr/>
            </a:pPr>
            <a:r>
              <a:rPr lang="en-US" b="1" dirty="0"/>
              <a:t>Activity Introduction (For facilitator’s reference only):</a:t>
            </a:r>
          </a:p>
          <a:p>
            <a:pPr lvl="0" eaLnBrk="0" fontAlgn="base" hangingPunct="0">
              <a:defRPr/>
            </a:pPr>
            <a:r>
              <a:rPr lang="en-US" dirty="0"/>
              <a:t>This is a scenario-based team activity. The purpose of this activity is to let the participants identify the Situation, Complication, Question, and the Main Message in this scenario and develop an introduction for their presentation. </a:t>
            </a:r>
          </a:p>
          <a:p>
            <a:pPr lvl="0" eaLnBrk="0" fontAlgn="base" hangingPunct="0">
              <a:defRPr/>
            </a:pPr>
            <a:endParaRPr lang="en-US" dirty="0"/>
          </a:p>
          <a:p>
            <a:pPr lvl="0" eaLnBrk="0" fontAlgn="base" hangingPunct="0">
              <a:defRPr/>
            </a:pPr>
            <a:r>
              <a:rPr lang="en-US" b="1" dirty="0"/>
              <a:t>Activity Instructions: </a:t>
            </a:r>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Divide the group into four teams – A, B, C and D. If the group is more than 15 participants, then divide into teams of 4 people each group.</a:t>
            </a:r>
          </a:p>
          <a:p>
            <a:pPr marL="228600" lvl="0" indent="-228600" eaLnBrk="0" fontAlgn="base" hangingPunct="0">
              <a:buFont typeface="Arial" panose="020B0604020202020204" pitchFamily="34" charset="0"/>
              <a:buChar char="•"/>
              <a:defRPr/>
            </a:pPr>
            <a:r>
              <a:rPr lang="en-US" dirty="0"/>
              <a:t>Read out the scenario given on slide. </a:t>
            </a:r>
          </a:p>
          <a:p>
            <a:pPr marL="228600" lvl="0" indent="-228600" eaLnBrk="0" fontAlgn="base" hangingPunct="0">
              <a:buFont typeface="Arial" panose="020B0604020202020204" pitchFamily="34" charset="0"/>
              <a:buChar char="•"/>
              <a:defRPr/>
            </a:pPr>
            <a:r>
              <a:rPr lang="en-US" dirty="0"/>
              <a:t>Click to display the question. Ask participants: </a:t>
            </a:r>
            <a:r>
              <a:rPr lang="en-US" dirty="0">
                <a:cs typeface="Arial" panose="020B0604020202020204" pitchFamily="34" charset="0"/>
              </a:rPr>
              <a:t>How will you use the SCQ framework to build the introduction of your presentation?</a:t>
            </a:r>
          </a:p>
          <a:p>
            <a:pPr marL="228600" lvl="0" indent="-228600" eaLnBrk="0" fontAlgn="base" hangingPunct="0">
              <a:buFont typeface="Arial" panose="020B0604020202020204" pitchFamily="34" charset="0"/>
              <a:buChar char="•"/>
              <a:defRPr/>
            </a:pPr>
            <a:r>
              <a:rPr lang="en-US" dirty="0"/>
              <a:t>Ask the participants to identify the Situation, Complication, Question, and the Main Message in this scenario. </a:t>
            </a:r>
          </a:p>
          <a:p>
            <a:pPr marL="228600" lvl="0" indent="-228600" eaLnBrk="0" fontAlgn="base" hangingPunct="0">
              <a:buFont typeface="Arial" panose="020B0604020202020204" pitchFamily="34" charset="0"/>
              <a:buChar char="•"/>
              <a:defRPr/>
            </a:pPr>
            <a:r>
              <a:rPr lang="en-US" dirty="0"/>
              <a:t>Give the teams 3 minutes to discuss and gather their thoughts on what could be the potential Situation, Complication and Question. Also encourage them to think of the Main message in the scenario.</a:t>
            </a:r>
          </a:p>
          <a:p>
            <a:pPr lvl="0">
              <a:spcAft>
                <a:spcPts val="0"/>
              </a:spcAft>
              <a:defRPr/>
            </a:pPr>
            <a:endParaRPr lang="en-US" dirty="0">
              <a:sym typeface="Webdings"/>
            </a:endParaRPr>
          </a:p>
          <a:p>
            <a:pPr marL="117468" indent="-117468">
              <a:spcAft>
                <a:spcPts val="0"/>
              </a:spcAft>
              <a:buSzPct val="180000"/>
              <a:buBlip>
                <a:blip r:embed="rId3"/>
              </a:buBlip>
            </a:pPr>
            <a:r>
              <a:rPr lang="en-IN" b="1" dirty="0"/>
              <a:t>In a Virtual Session: </a:t>
            </a:r>
            <a:endParaRPr lang="en-US" b="1" dirty="0"/>
          </a:p>
          <a:p>
            <a:pPr marL="228600" indent="-228600" eaLnBrk="0" fontAlgn="base" hangingPunct="0">
              <a:buFont typeface="Arial" panose="020B0604020202020204" pitchFamily="34" charset="0"/>
              <a:buChar char="•"/>
              <a:defRPr/>
            </a:pPr>
            <a:r>
              <a:rPr lang="en-US" dirty="0"/>
              <a:t>Use similar approach and ensure the groups across locations are divided into smaller significant groups so that they have a team to discuss the scenario with.</a:t>
            </a:r>
          </a:p>
          <a:p>
            <a:pPr lvl="0" eaLnBrk="0" fontAlgn="base" hangingPunct="0">
              <a:defRPr/>
            </a:pPr>
            <a:endParaRPr lang="en-US" dirty="0"/>
          </a:p>
          <a:p>
            <a:pPr eaLnBrk="0" fontAlgn="base" hangingPunct="0">
              <a:defRPr/>
            </a:pPr>
            <a:r>
              <a:rPr lang="en-US" dirty="0">
                <a:sym typeface="Wingdings 3"/>
              </a:rPr>
              <a:t></a:t>
            </a:r>
            <a:r>
              <a:rPr lang="en-US" b="1" dirty="0"/>
              <a:t>Transition:</a:t>
            </a:r>
          </a:p>
          <a:p>
            <a:pPr eaLnBrk="0" fontAlgn="base" hangingPunct="0">
              <a:defRPr/>
            </a:pPr>
            <a:r>
              <a:rPr lang="en-US" dirty="0"/>
              <a:t>I hope you are ready. Let us discuss the answers to the scenario. </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81803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spcAft>
                <a:spcPts val="0"/>
              </a:spcAft>
              <a:defRPr/>
            </a:pPr>
            <a:r>
              <a:rPr lang="en-US" sz="1200" b="1" dirty="0"/>
              <a:t>Activity Debrief:</a:t>
            </a:r>
          </a:p>
          <a:p>
            <a:pPr lvl="0">
              <a:spcAft>
                <a:spcPts val="0"/>
              </a:spcAft>
              <a:defRPr/>
            </a:pPr>
            <a:endParaRPr kumimoji="0" lang="en-US" sz="1200" b="0" i="0" u="none" strike="noStrike" kern="1200" cap="none" spc="0" normalizeH="0" baseline="0" noProof="0" dirty="0">
              <a:ln>
                <a:noFill/>
              </a:ln>
              <a:solidFill>
                <a:schemeClr val="tx1"/>
              </a:solidFill>
              <a:effectLst/>
              <a:uLnTx/>
              <a:uFillTx/>
            </a:endParaRPr>
          </a:p>
          <a:p>
            <a:pPr lvl="0">
              <a:spcAft>
                <a:spcPts val="0"/>
              </a:spcAft>
              <a:defRPr/>
            </a:pPr>
            <a:r>
              <a:rPr lang="en-US" sz="1200" b="1" dirty="0">
                <a:sym typeface="Wingdings" panose="05000000000000000000" pitchFamily="2" charset="2"/>
              </a:rPr>
              <a:t> </a:t>
            </a:r>
            <a:r>
              <a:rPr lang="en-US" sz="1200" b="1" dirty="0"/>
              <a:t>Do:</a:t>
            </a:r>
          </a:p>
          <a:p>
            <a:pPr marL="228600" lvl="0" indent="-228600">
              <a:buFont typeface="Arial" panose="020B0604020202020204" pitchFamily="34" charset="0"/>
              <a:buChar char="•"/>
            </a:pPr>
            <a:r>
              <a:rPr lang="en-US" sz="1200" dirty="0"/>
              <a:t>Ask Team A: ‘What is the situation?’ Initiate a discussion. </a:t>
            </a:r>
          </a:p>
          <a:p>
            <a:pPr marL="228600" lvl="0" indent="-228600">
              <a:buFont typeface="Arial" panose="020B0604020202020204" pitchFamily="34" charset="0"/>
              <a:buChar char="•"/>
            </a:pPr>
            <a:r>
              <a:rPr lang="en-US" sz="1200" dirty="0"/>
              <a:t>Click to display the answer on slide for situation. Read out the situation from the slide. </a:t>
            </a:r>
          </a:p>
          <a:p>
            <a:pPr marL="228600" lvl="0" indent="-228600">
              <a:buFont typeface="Arial" panose="020B0604020202020204" pitchFamily="34" charset="0"/>
              <a:buChar char="•"/>
            </a:pPr>
            <a:r>
              <a:rPr lang="en-US" sz="1200" dirty="0"/>
              <a:t>Similarly ask each team the following questions and summarize the discussion using the content given on the slide.  </a:t>
            </a:r>
          </a:p>
          <a:p>
            <a:pPr marL="228600" lvl="0" indent="-228600">
              <a:buFont typeface="Arial" panose="020B0604020202020204" pitchFamily="34" charset="0"/>
              <a:buChar char="•"/>
            </a:pPr>
            <a:r>
              <a:rPr lang="en-US" sz="1200" dirty="0"/>
              <a:t>Ask Team B: ‘What is the complication?’ Reveal the complication on the slide. </a:t>
            </a:r>
          </a:p>
          <a:p>
            <a:pPr marL="228600" marR="0" lvl="0" indent="-22860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200" dirty="0"/>
              <a:t>Ask Team C: ‘What is the question?’ Show the sample</a:t>
            </a:r>
            <a:r>
              <a:rPr lang="en-US" sz="1200" baseline="0" dirty="0"/>
              <a:t> </a:t>
            </a:r>
            <a:r>
              <a:rPr lang="en-US" sz="1200" dirty="0"/>
              <a:t>the question on the slide. </a:t>
            </a:r>
          </a:p>
          <a:p>
            <a:pPr marL="228600" lvl="0" indent="-228600">
              <a:buFont typeface="Arial" panose="020B0604020202020204" pitchFamily="34" charset="0"/>
              <a:buChar char="•"/>
            </a:pPr>
            <a:r>
              <a:rPr lang="en-US" sz="1200" dirty="0"/>
              <a:t>Ask Team D: ‘What is the main message?’  Show the main message on the slide. </a:t>
            </a:r>
          </a:p>
          <a:p>
            <a:pPr marL="228600" lvl="0" indent="-228600">
              <a:buFont typeface="Arial" panose="020B0604020202020204" pitchFamily="34" charset="0"/>
              <a:buChar char="•"/>
            </a:pPr>
            <a:r>
              <a:rPr lang="en-US" sz="1200" dirty="0"/>
              <a:t>After each team responds with their answers, ask other teams if they have any additional points to discuss.  </a:t>
            </a:r>
          </a:p>
          <a:p>
            <a:pPr marL="0" indent="0">
              <a:buFont typeface="+mj-lt"/>
              <a:buNone/>
            </a:pPr>
            <a:endParaRPr lang="en-US" sz="1200" b="1" dirty="0"/>
          </a:p>
          <a:p>
            <a:pPr marL="117475" indent="-117475">
              <a:buSzPct val="180000"/>
              <a:buBlip>
                <a:blip r:embed="rId3"/>
              </a:buBlip>
            </a:pPr>
            <a:r>
              <a:rPr lang="en-IN" sz="1200" b="1" dirty="0"/>
              <a:t>In a Virtual Session:</a:t>
            </a:r>
          </a:p>
          <a:p>
            <a:pPr marL="171450" marR="0" indent="-171450" defTabSz="914400" rtl="0" eaLnBrk="0" fontAlgn="base" latinLnBrk="0" hangingPunct="0">
              <a:spcAft>
                <a:spcPts val="0"/>
              </a:spcAft>
              <a:buClrTx/>
              <a:buSzTx/>
              <a:buFont typeface="Arial" panose="020B0604020202020204" pitchFamily="34" charset="0"/>
              <a:buChar char="•"/>
              <a:tabLst/>
              <a:defRPr/>
            </a:pPr>
            <a:r>
              <a:rPr lang="en-US" sz="1200" kern="1200" baseline="0" dirty="0">
                <a:solidFill>
                  <a:schemeClr val="tx1"/>
                </a:solidFill>
              </a:rPr>
              <a:t>This will be a open discussion with all the participants. </a:t>
            </a:r>
          </a:p>
          <a:p>
            <a:pPr marL="180975" marR="0" indent="-180975" defTabSz="914400" rtl="0" eaLnBrk="0" fontAlgn="base" latinLnBrk="0" hangingPunct="0">
              <a:spcBef>
                <a:spcPts val="0"/>
              </a:spcBef>
              <a:spcAft>
                <a:spcPts val="0"/>
              </a:spcAft>
              <a:buClrTx/>
              <a:buSzTx/>
              <a:buFont typeface="Arial" panose="020B0604020202020204" pitchFamily="34" charset="0"/>
              <a:buChar char="•"/>
              <a:tabLst/>
              <a:defRPr/>
            </a:pPr>
            <a:r>
              <a:rPr lang="en-US" sz="1200" kern="1200" baseline="0" dirty="0">
                <a:solidFill>
                  <a:schemeClr val="tx1"/>
                </a:solidFill>
              </a:rPr>
              <a:t>Ask participants to use the chat feature to share their responses. </a:t>
            </a:r>
            <a:r>
              <a:rPr lang="en-US" sz="1200" kern="1200" baseline="0" dirty="0"/>
              <a:t>Or, when using Lync, open a whiteboard and ask them to type their responses on it. </a:t>
            </a:r>
          </a:p>
          <a:p>
            <a:pPr>
              <a:spcAft>
                <a:spcPts val="0"/>
              </a:spcAft>
            </a:pPr>
            <a:endParaRPr lang="en-US" sz="1200" kern="1200" dirty="0">
              <a:solidFill>
                <a:schemeClr val="tx1"/>
              </a:solidFill>
              <a:effectLst/>
            </a:endParaRPr>
          </a:p>
          <a:p>
            <a:pPr marL="0" marR="0" indent="0" algn="l" defTabSz="914400" rtl="0" eaLnBrk="0" fontAlgn="base" latinLnBrk="0" hangingPunct="0">
              <a:spcAft>
                <a:spcPts val="0"/>
              </a:spcAft>
              <a:buClrTx/>
              <a:buSzTx/>
              <a:buFontTx/>
              <a:buNone/>
              <a:tabLst/>
              <a:defRPr/>
            </a:pPr>
            <a:r>
              <a:rPr lang="en-US" sz="1200" b="0" dirty="0">
                <a:sym typeface="Wingdings 3"/>
              </a:rPr>
              <a:t></a:t>
            </a:r>
            <a:r>
              <a:rPr lang="en-US" sz="1200" b="1" dirty="0"/>
              <a:t>Transition:</a:t>
            </a:r>
          </a:p>
          <a:p>
            <a:pPr marL="0" marR="0" indent="0" algn="l" defTabSz="914400" rtl="0" eaLnBrk="0" fontAlgn="base" latinLnBrk="0" hangingPunct="0">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rPr>
              <a:t>The Pyramid model and the SCQ framework help to structure the message effectively. Now that you have grouped the information and decided on the flow of content, the next step is to develop the message and determine a presentation strategy for it. Before we move to the next step though, let’s take a quick 15 minute breather.</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17</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1541952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sym typeface="Wingdings 3"/>
              </a:rPr>
              <a:t>COFFEE/TEA BREAK</a:t>
            </a:r>
          </a:p>
          <a:p>
            <a:r>
              <a:rPr lang="en-US" b="1" dirty="0">
                <a:sym typeface="Wingdings 3"/>
              </a:rPr>
              <a:t>Duration: </a:t>
            </a:r>
            <a:r>
              <a:rPr lang="en-US" b="0" dirty="0">
                <a:sym typeface="Wingdings 3"/>
              </a:rPr>
              <a:t>15 minutes</a:t>
            </a:r>
          </a:p>
          <a:p>
            <a:endParaRPr lang="en-US" b="1" dirty="0">
              <a:sym typeface="Wingdings 3"/>
            </a:endParaRPr>
          </a:p>
          <a:p>
            <a:r>
              <a:rPr lang="en-US" b="1" dirty="0">
                <a:sym typeface="Wingdings 3"/>
              </a:rPr>
              <a:t>On return:</a:t>
            </a:r>
          </a:p>
          <a:p>
            <a:pPr marL="171450" indent="-171450">
              <a:buFont typeface="Arial" panose="020B0604020202020204" pitchFamily="34" charset="0"/>
              <a:buChar char="•"/>
            </a:pPr>
            <a:r>
              <a:rPr lang="en-US" b="0" dirty="0">
                <a:sym typeface="Wingdings 3"/>
              </a:rPr>
              <a:t>Welcome back and I hope you’ve had enough time to enjoy a cup of coffee/tea and</a:t>
            </a:r>
            <a:r>
              <a:rPr lang="en-US" b="0" baseline="0" dirty="0">
                <a:sym typeface="Wingdings 3"/>
              </a:rPr>
              <a:t> give your lungs some fresh air!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sym typeface="Wingdings 3"/>
              </a:rPr>
              <a:t>Just before we took a break, </a:t>
            </a:r>
            <a:r>
              <a:rPr lang="en-US" baseline="0" dirty="0">
                <a:solidFill>
                  <a:prstClr val="black"/>
                </a:solidFill>
              </a:rPr>
              <a:t>we covered the first two steps in the Structured Communication process – PREPARE and STRUCTURE. Let us now look at the third step – DEVELOP.</a:t>
            </a:r>
            <a:endParaRPr lang="en-US" dirty="0">
              <a:solidFill>
                <a:prstClr val="black"/>
              </a:solidFill>
            </a:endParaRPr>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18</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123967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3 minutes</a:t>
            </a:r>
          </a:p>
          <a:p>
            <a:pPr marR="0" lvl="0" defTabSz="914400" rtl="0" eaLnBrk="0" fontAlgn="base" latinLnBrk="0" hangingPunct="0">
              <a:buClrTx/>
              <a:buSzTx/>
              <a:buFontTx/>
              <a:buNone/>
              <a:tabLst/>
              <a:defRPr/>
            </a:pPr>
            <a:br>
              <a:rPr kumimoji="0" lang="en-US" sz="1200" b="1" i="0" u="none" strike="noStrike" kern="1200" cap="none" spc="0" normalizeH="0" baseline="0" noProof="0" dirty="0">
                <a:ln>
                  <a:noFill/>
                </a:ln>
                <a:effectLst/>
                <a:uLnTx/>
                <a:uFillTx/>
              </a:rPr>
            </a:br>
            <a:r>
              <a:rPr kumimoji="0" lang="en-US" sz="1200" b="1" i="0" u="none" strike="noStrike" kern="1200" cap="none" spc="0" normalizeH="0" baseline="0" noProof="0" dirty="0">
                <a:ln>
                  <a:noFill/>
                </a:ln>
                <a:effectLst/>
                <a:uLnTx/>
                <a:uFillTx/>
              </a:rPr>
              <a:t>Facilitator Notes:</a:t>
            </a:r>
            <a:r>
              <a:rPr kumimoji="0" lang="en-US" sz="1200" b="0" i="0" u="none" strike="noStrike" kern="1200" cap="none" spc="0" normalizeH="0" baseline="0" noProof="0" dirty="0">
                <a:ln>
                  <a:noFill/>
                </a:ln>
                <a:effectLst/>
                <a:uLnTx/>
                <a:uFillTx/>
              </a:rPr>
              <a:t> This slide covers the third step in the structured communication process  and that is DEVELOP.</a:t>
            </a: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Introduce the topic using the points given below. </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Read out the steps to develop a message given on the slide.</a:t>
            </a:r>
          </a:p>
          <a:p>
            <a:pPr marL="228600" marR="0" lvl="0" indent="-228600" algn="l" defTabSz="914400" rtl="0" eaLnBrk="0" fontAlgn="base" latinLnBrk="0" hangingPunct="0">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After explaining the steps, click to display the questions. Ask participants to list the </a:t>
            </a:r>
            <a:r>
              <a:rPr lang="en-US" sz="1200" dirty="0"/>
              <a:t>different content presentation techniques that they have come across. Ask what they liked about it or what made them choose that technique.</a:t>
            </a:r>
            <a:r>
              <a:rPr lang="en-US" sz="1200" baseline="0" dirty="0"/>
              <a:t> </a:t>
            </a:r>
            <a:endParaRPr kumimoji="0" lang="en-US" sz="1200" b="0" i="0" u="none" strike="noStrike" kern="1200" cap="none" spc="0" normalizeH="0" baseline="0" noProof="0" dirty="0">
              <a:ln>
                <a:noFill/>
              </a:ln>
              <a:effectLst/>
              <a:uLnTx/>
              <a:uFillTx/>
            </a:endParaRP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Initiate a discussion to emphasize the importance of presenting content in an appealing style and then lead the conversation to the next topic. </a:t>
            </a:r>
          </a:p>
          <a:p>
            <a:pPr marL="0" marR="0" lvl="0" indent="0" defTabSz="914400" rtl="0" eaLnBrk="0" fontAlgn="base" latinLnBrk="0" hangingPunct="0">
              <a:buClrTx/>
              <a:buSzTx/>
              <a:buFont typeface="Arial" panose="020B0604020202020204" pitchFamily="34" charset="0"/>
              <a:buNone/>
              <a:tabLst/>
              <a:defRPr/>
            </a:pP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p>
          <a:p>
            <a:pPr marR="0" lvl="0" defTabSz="914400" rtl="0" eaLnBrk="0" fontAlgn="base" latinLnBrk="0" hangingPunct="0">
              <a:buClrTx/>
              <a:buSzTx/>
              <a:buFontTx/>
              <a:buNone/>
              <a:tabLst/>
              <a:defRPr/>
            </a:pPr>
            <a:r>
              <a:rPr lang="en-US" sz="1200" kern="1200" dirty="0">
                <a:effectLst/>
              </a:rPr>
              <a:t>You have figured out a high-level plan to structure your message. Now is the time to develop the message and give it its final shape. </a:t>
            </a:r>
            <a:r>
              <a:rPr lang="en-US" sz="1200" dirty="0"/>
              <a:t>While developing the message, refer to the key lines to group the content in logical chunks and use the supporting details to form the content. All content pieces must tell a coherent story and support the main message of your communication. Content pieces could refer to slides in a presentation, paragraphs in an article, or agenda points to be discussed in a meeting. </a:t>
            </a:r>
          </a:p>
          <a:p>
            <a:pPr marL="0" marR="0" indent="0" algn="l" defTabSz="914400" rtl="0" eaLnBrk="0" fontAlgn="base" latinLnBrk="0" hangingPunct="0">
              <a:spcAft>
                <a:spcPct val="0"/>
              </a:spcAft>
              <a:buClrTx/>
              <a:buSzTx/>
              <a:buFont typeface="Arial" panose="020B0604020202020204" pitchFamily="34" charset="0"/>
              <a:buNone/>
              <a:tabLst/>
              <a:defRPr/>
            </a:pPr>
            <a:endParaRPr lang="en-US" sz="1200" dirty="0"/>
          </a:p>
          <a:p>
            <a:pPr marL="0" marR="0" indent="0" algn="l" defTabSz="914400" rtl="0" eaLnBrk="0" fontAlgn="base" latinLnBrk="0" hangingPunct="0">
              <a:spcAft>
                <a:spcPct val="0"/>
              </a:spcAft>
              <a:buClrTx/>
              <a:buSzTx/>
              <a:buFontTx/>
              <a:buNone/>
              <a:tabLst/>
              <a:defRPr/>
            </a:pPr>
            <a:r>
              <a:rPr lang="en-US" sz="1200" b="0" dirty="0">
                <a:sym typeface="Wingdings 3"/>
              </a:rPr>
              <a:t></a:t>
            </a:r>
            <a:r>
              <a:rPr lang="en-US" sz="1200" b="1" dirty="0"/>
              <a:t>Transition:</a:t>
            </a:r>
          </a:p>
          <a:p>
            <a:pPr marL="0" marR="0" indent="0" algn="l" defTabSz="914400" rtl="0" eaLnBrk="0" fontAlgn="base" latinLnBrk="0" hangingPunct="0">
              <a:spcAft>
                <a:spcPct val="0"/>
              </a:spcAft>
              <a:buClrTx/>
              <a:buSzTx/>
              <a:buFontTx/>
              <a:buNone/>
              <a:tabLst/>
              <a:defRPr/>
            </a:pPr>
            <a:r>
              <a:rPr lang="en-US" sz="1200" kern="1200" dirty="0">
                <a:effectLst/>
              </a:rPr>
              <a:t>Now that you have structured your key lines and supporting details, it is time to present the data in a manner that will result in maximum audience recall.</a:t>
            </a:r>
            <a:r>
              <a:rPr lang="en-US" sz="1200" kern="1200" baseline="0" dirty="0">
                <a:effectLst/>
              </a:rPr>
              <a:t> </a:t>
            </a:r>
            <a:r>
              <a:rPr lang="en-US" sz="1200" dirty="0"/>
              <a:t>Let’s take a look at the different content presentation strategies and the guidelines to use them.</a:t>
            </a:r>
          </a:p>
          <a:p>
            <a:pPr marR="0" lvl="0" defTabSz="914400" rtl="0" eaLnBrk="0" fontAlgn="base" latinLnBrk="0" hangingPunct="0">
              <a:buClrTx/>
              <a:buSzTx/>
              <a:buFontTx/>
              <a:buNone/>
              <a:tabLst/>
              <a:defRPr/>
            </a:pPr>
            <a:endParaRPr kumimoji="0" lang="en-US" sz="1200" b="1" i="0" u="none" strike="noStrike" kern="1200" cap="none" spc="0" normalizeH="0" baseline="0" noProof="0" dirty="0">
              <a:ln>
                <a:noFill/>
              </a:ln>
              <a:effectLst/>
              <a:uLnTx/>
              <a:uFillTx/>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19</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780697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a:defRPr/>
            </a:pPr>
            <a:r>
              <a:rPr lang="en-US" b="1" dirty="0"/>
              <a:t>Duration</a:t>
            </a:r>
            <a:r>
              <a:rPr lang="en-US" dirty="0"/>
              <a:t>: 1 minute</a:t>
            </a:r>
          </a:p>
          <a:p>
            <a:pPr>
              <a:defRPr/>
            </a:pPr>
            <a:endParaRPr lang="en-US" dirty="0"/>
          </a:p>
          <a:p>
            <a:r>
              <a:rPr lang="en-US" b="1" dirty="0"/>
              <a:t>Facilitator Notes</a:t>
            </a:r>
            <a:r>
              <a:rPr lang="en-US" dirty="0"/>
              <a:t>: This slide lists the topics to be covered in module two.</a:t>
            </a:r>
            <a:endParaRPr lang="en-US" kern="0" dirty="0">
              <a:solidFill>
                <a:srgbClr val="000000"/>
              </a:solidFill>
            </a:endParaRPr>
          </a:p>
          <a:p>
            <a:endParaRPr lang="en-US" dirty="0"/>
          </a:p>
          <a:p>
            <a:pPr>
              <a:buFont typeface="Wingdings"/>
              <a:buChar char="8"/>
              <a:defRPr/>
            </a:pPr>
            <a:r>
              <a:rPr lang="en-US" b="1" dirty="0"/>
              <a:t>DO</a:t>
            </a:r>
            <a:r>
              <a:rPr lang="en-US" dirty="0"/>
              <a:t>:</a:t>
            </a:r>
            <a:endParaRPr lang="en-GB" dirty="0"/>
          </a:p>
          <a:p>
            <a:r>
              <a:rPr lang="en-US" dirty="0"/>
              <a:t>Read the content on the slide.</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In this module, we will look at what we can do to make communication effective, identify</a:t>
            </a:r>
            <a:r>
              <a:rPr lang="en-US" kern="0" baseline="0" dirty="0">
                <a:solidFill>
                  <a:srgbClr val="000000"/>
                </a:solidFill>
              </a:rPr>
              <a:t> some of the common barriers and discuss ways to overcome them. We will also look at some of the key tools we can use to ensure we communicate effectively.</a:t>
            </a:r>
            <a:endParaRPr lang="en-US" kern="0" dirty="0">
              <a:solidFill>
                <a:srgbClr val="000000"/>
              </a:solidFill>
            </a:endParaRPr>
          </a:p>
          <a:p>
            <a:pPr>
              <a:defRPr/>
            </a:pPr>
            <a:endParaRPr lang="en-US" dirty="0"/>
          </a:p>
          <a:p>
            <a:r>
              <a:rPr lang="en-US" b="1" dirty="0">
                <a:sym typeface="Wingdings 3"/>
              </a:rPr>
              <a:t></a:t>
            </a:r>
            <a:r>
              <a:rPr lang="en-US" b="1" dirty="0"/>
              <a:t>Transition</a:t>
            </a:r>
            <a:r>
              <a:rPr lang="en-US" dirty="0"/>
              <a:t>:</a:t>
            </a:r>
          </a:p>
          <a:p>
            <a:pPr>
              <a:defRPr/>
            </a:pPr>
            <a:r>
              <a:rPr lang="en-US" dirty="0"/>
              <a:t>Let us begin this module with a fun activity. </a:t>
            </a:r>
          </a:p>
          <a:p>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65704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3 minutes</a:t>
            </a: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58</a:t>
            </a: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Facilitator Notes:</a:t>
            </a:r>
            <a:r>
              <a:rPr kumimoji="0" lang="en-US" sz="1200" b="0" i="0" u="none" strike="noStrike" kern="1200" cap="none" spc="0" normalizeH="0" baseline="0" noProof="0" dirty="0">
                <a:ln>
                  <a:noFill/>
                </a:ln>
                <a:effectLst/>
                <a:uLnTx/>
                <a:uFillTx/>
              </a:rPr>
              <a:t> Use this slide to start a quick discussion on different content presentation techniques. This discussion is used as a segue to the topic on different strategies one can use to present content which is covered in the next slide.</a:t>
            </a: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Reveal the questions on the slide. Read aloud the questions and elicit responses from the participants.</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Spend no more than 2 minutes here as this is a quick discussion to build on context for the next slide. </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Acknowledge responses and write them on a flipchart/whiteboard/wipe board.</a:t>
            </a:r>
          </a:p>
          <a:p>
            <a:pPr marL="0" marR="0" lvl="0" indent="0" defTabSz="914400" rtl="0" eaLnBrk="0" fontAlgn="base" latinLnBrk="0" hangingPunct="0">
              <a:buClrTx/>
              <a:buSzTx/>
              <a:buFont typeface="Arial" panose="020B0604020202020204" pitchFamily="34" charset="0"/>
              <a:buNone/>
              <a:tabLst/>
              <a:defRPr/>
            </a:pPr>
            <a:endParaRPr kumimoji="0" lang="en-US" sz="1200" b="1" i="0" u="none" strike="noStrike" kern="1200" cap="none" spc="0" normalizeH="0" baseline="0" noProof="0" dirty="0">
              <a:ln>
                <a:noFill/>
              </a:ln>
              <a:effectLst/>
              <a:uLnTx/>
              <a:uFillTx/>
            </a:endParaRPr>
          </a:p>
          <a:p>
            <a:pPr marL="0" marR="0" indent="0" algn="l" defTabSz="914400" rtl="0" eaLnBrk="0" fontAlgn="base" latinLnBrk="0" hangingPunct="0">
              <a:spcAft>
                <a:spcPct val="0"/>
              </a:spcAft>
              <a:buClrTx/>
              <a:buSzTx/>
              <a:buFontTx/>
              <a:buNone/>
              <a:tabLst/>
              <a:defRPr/>
            </a:pPr>
            <a:r>
              <a:rPr lang="en-US" sz="1200" b="0" dirty="0">
                <a:sym typeface="Wingdings 3"/>
              </a:rPr>
              <a:t></a:t>
            </a:r>
            <a:r>
              <a:rPr lang="en-US" sz="1200" b="1" dirty="0"/>
              <a:t>Transition:</a:t>
            </a:r>
          </a:p>
          <a:p>
            <a:r>
              <a:rPr lang="en-US" dirty="0"/>
              <a:t>Let’s look at some of the typically </a:t>
            </a:r>
            <a:r>
              <a:rPr lang="en-US" baseline="0" dirty="0"/>
              <a:t>used strategies to present content.</a:t>
            </a:r>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20</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408077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spcBef>
                <a:spcPts val="0"/>
              </a:spcBef>
              <a:spcAft>
                <a:spcPts val="0"/>
              </a:spcAft>
              <a:buClrTx/>
              <a:buSzTx/>
              <a:buFontTx/>
              <a:buNone/>
              <a:tabLst/>
              <a:defRPr/>
            </a:pPr>
            <a:r>
              <a:rPr kumimoji="0" lang="en-US" b="1" i="0" u="none" strike="noStrike" kern="1200" cap="none" spc="0" normalizeH="0" baseline="0" noProof="0" dirty="0">
                <a:ln>
                  <a:noFill/>
                </a:ln>
                <a:effectLst/>
                <a:uLnTx/>
                <a:uFillTx/>
              </a:rPr>
              <a:t>Duration: </a:t>
            </a:r>
            <a:r>
              <a:rPr kumimoji="0" lang="en-US" b="0" i="0" u="none" strike="noStrike" kern="1200" cap="none" spc="0" normalizeH="0" baseline="0" noProof="0" dirty="0">
                <a:ln>
                  <a:noFill/>
                </a:ln>
                <a:effectLst/>
                <a:uLnTx/>
                <a:uFillTx/>
              </a:rPr>
              <a:t>4 minutes</a:t>
            </a:r>
          </a:p>
          <a:p>
            <a:pPr marR="0" lvl="0" defTabSz="914400" rtl="0" eaLnBrk="0" fontAlgn="base" latinLnBrk="0" hangingPunct="0">
              <a:spcBef>
                <a:spcPts val="0"/>
              </a:spcBef>
              <a:spcAft>
                <a:spcPts val="0"/>
              </a:spcAft>
              <a:buClrTx/>
              <a:buSzTx/>
              <a:buFontTx/>
              <a:buNone/>
              <a:tabLst/>
              <a:defRPr/>
            </a:pPr>
            <a:endParaRPr kumimoji="0" lang="en-US"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b="1" i="0" u="none" strike="noStrike" kern="1200" cap="none" spc="0" normalizeH="0" baseline="0" noProof="0" dirty="0">
                <a:ln>
                  <a:noFill/>
                </a:ln>
                <a:effectLst/>
                <a:uLnTx/>
                <a:uFillTx/>
              </a:rPr>
              <a:t>Facilitator Notes: </a:t>
            </a:r>
            <a:r>
              <a:rPr kumimoji="0" lang="en-US" i="0" u="none" strike="noStrike" kern="1200" cap="none" spc="0" normalizeH="0" baseline="0" noProof="0" dirty="0">
                <a:ln>
                  <a:noFill/>
                </a:ln>
                <a:effectLst/>
                <a:uLnTx/>
                <a:uFillTx/>
              </a:rPr>
              <a:t>This slide</a:t>
            </a:r>
            <a:r>
              <a:rPr kumimoji="0" lang="en-US" i="0" u="none" strike="noStrike" kern="1200" cap="none" spc="0" normalizeH="0" noProof="0" dirty="0">
                <a:ln>
                  <a:noFill/>
                </a:ln>
                <a:effectLst/>
                <a:uLnTx/>
                <a:uFillTx/>
              </a:rPr>
              <a:t> covers the commonly used strategies used to present content at the workplace.</a:t>
            </a:r>
            <a:endParaRPr kumimoji="0" lang="en-US"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endParaRPr kumimoji="0" lang="en-US" b="0"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b="1" i="0" u="none" strike="noStrike" kern="1200" cap="none" spc="0" normalizeH="0" baseline="0" noProof="0" dirty="0">
                <a:ln>
                  <a:noFill/>
                </a:ln>
                <a:effectLst/>
                <a:uLnTx/>
                <a:uFillTx/>
                <a:sym typeface="Wingdings" panose="05000000000000000000" pitchFamily="2" charset="2"/>
              </a:rPr>
              <a:t> </a:t>
            </a:r>
            <a:r>
              <a:rPr kumimoji="0" lang="en-US" b="1" i="0" u="none" strike="noStrike" kern="1200" cap="none" spc="0" normalizeH="0" baseline="0" noProof="0" dirty="0">
                <a:ln>
                  <a:noFill/>
                </a:ln>
                <a:effectLst/>
                <a:uLnTx/>
                <a:uFillTx/>
              </a:rPr>
              <a:t>Do:</a:t>
            </a:r>
          </a:p>
          <a:p>
            <a:pPr marL="228600" marR="0" lvl="0" indent="-228600" defTabSz="914400" rtl="0" eaLnBrk="0" fontAlgn="base" latinLnBrk="0" hangingPunct="0">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rPr>
              <a:t>Introduce the different presentation strategies to develop a message.</a:t>
            </a:r>
          </a:p>
          <a:p>
            <a:pPr marL="228600" marR="0" lvl="0" indent="-228600" defTabSz="914400" rtl="0" eaLnBrk="0" fontAlgn="base" latinLnBrk="0" hangingPunct="0">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rPr>
              <a:t>State that we will be reviewing each strategy one by one starting with bullet lists. </a:t>
            </a:r>
          </a:p>
          <a:p>
            <a:pPr marL="228600" marR="0" lvl="0" indent="-228600" defTabSz="914400" rtl="0" eaLnBrk="0" fontAlgn="base" latinLnBrk="0" hangingPunct="0">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rPr>
              <a:t>Explain the strategy of bullet lists, tables, charts and concept visuals.</a:t>
            </a:r>
          </a:p>
          <a:p>
            <a:pPr marR="0" lvl="0" defTabSz="914400" rtl="0" eaLnBrk="0" fontAlgn="base" latinLnBrk="0" hangingPunct="0">
              <a:spcBef>
                <a:spcPts val="0"/>
              </a:spcBef>
              <a:spcAft>
                <a:spcPts val="0"/>
              </a:spcAft>
              <a:buClrTx/>
              <a:buSzTx/>
              <a:tabLst/>
              <a:defRPr/>
            </a:pPr>
            <a:endParaRPr kumimoji="0" lang="en-US"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b="0" i="0" u="none" strike="noStrike" kern="1200" cap="none" spc="0" normalizeH="0" baseline="0" noProof="0" dirty="0">
                <a:ln>
                  <a:noFill/>
                </a:ln>
                <a:effectLst/>
                <a:uLnTx/>
                <a:uFillTx/>
                <a:sym typeface="Webdings"/>
              </a:rPr>
              <a:t> </a:t>
            </a:r>
            <a:r>
              <a:rPr kumimoji="0" lang="en-US" b="1" i="0" u="none" strike="noStrike" kern="1200" cap="none" spc="0" normalizeH="0" baseline="0" noProof="0" dirty="0">
                <a:ln>
                  <a:noFill/>
                </a:ln>
                <a:effectLst/>
                <a:uLnTx/>
                <a:uFillTx/>
              </a:rPr>
              <a:t>Explain:</a:t>
            </a:r>
          </a:p>
          <a:p>
            <a:pPr marR="0" lvl="0" defTabSz="914400" rtl="0" eaLnBrk="0" fontAlgn="base" latinLnBrk="0" hangingPunct="0">
              <a:spcBef>
                <a:spcPts val="0"/>
              </a:spcBef>
              <a:spcAft>
                <a:spcPts val="0"/>
              </a:spcAft>
              <a:buClrTx/>
              <a:buSzTx/>
              <a:buFontTx/>
              <a:buNone/>
              <a:tabLst/>
              <a:defRPr/>
            </a:pPr>
            <a:r>
              <a:rPr kumimoji="0" lang="en-US" b="0" i="0" u="none" strike="noStrike" kern="1200" cap="none" spc="0" normalizeH="0" baseline="0" noProof="0" dirty="0">
                <a:ln>
                  <a:noFill/>
                </a:ln>
                <a:effectLst/>
                <a:uLnTx/>
                <a:uFillTx/>
              </a:rPr>
              <a:t>There are different presentation strategies to develop a message apart from scripting paragraphs. You can present content in form of bulleted lists, tables, charts, or concept visuals. Here are some guidelines to identify the most appropriate strategy to use for the given content. </a:t>
            </a:r>
          </a:p>
          <a:p>
            <a:pPr marR="0" lvl="0" defTabSz="914400" rtl="0" eaLnBrk="0" fontAlgn="base" latinLnBrk="0" hangingPunct="0">
              <a:spcBef>
                <a:spcPts val="0"/>
              </a:spcBef>
              <a:spcAft>
                <a:spcPts val="0"/>
              </a:spcAft>
              <a:buClrTx/>
              <a:buSzTx/>
              <a:buFontTx/>
              <a:buNone/>
              <a:tabLst/>
              <a:defRPr/>
            </a:pPr>
            <a:endParaRPr kumimoji="0" lang="en-US" b="1" i="0" u="none" strike="noStrike" kern="1200" cap="none" spc="0" normalizeH="0" baseline="0" noProof="0" dirty="0">
              <a:ln>
                <a:noFill/>
              </a:ln>
              <a:effectLst/>
              <a:uLnTx/>
              <a:uFillTx/>
            </a:endParaRPr>
          </a:p>
          <a:p>
            <a:pPr marR="0" lvl="0" defTabSz="914400" rtl="0" eaLnBrk="0" fontAlgn="base" latinLnBrk="0" hangingPunct="0">
              <a:spcBef>
                <a:spcPts val="0"/>
              </a:spcBef>
              <a:spcAft>
                <a:spcPts val="0"/>
              </a:spcAft>
              <a:buClrTx/>
              <a:buSzTx/>
              <a:buFontTx/>
              <a:buNone/>
              <a:tabLst/>
              <a:defRPr/>
            </a:pPr>
            <a:r>
              <a:rPr kumimoji="0" lang="en-US" b="1" i="0" u="none" strike="noStrike" kern="1200" cap="none" spc="0" normalizeH="0" baseline="0" noProof="0" dirty="0">
                <a:ln>
                  <a:noFill/>
                </a:ln>
                <a:effectLst/>
                <a:uLnTx/>
                <a:uFillTx/>
              </a:rPr>
              <a:t>Bullet List:</a:t>
            </a:r>
          </a:p>
          <a:p>
            <a:pPr marL="171450" indent="-171450">
              <a:buFont typeface="Arial" panose="020B0604020202020204" pitchFamily="34" charset="0"/>
              <a:buChar char="•"/>
              <a:defRPr/>
            </a:pPr>
            <a:r>
              <a:rPr lang="en-US" dirty="0"/>
              <a:t>Include an opening sentence above the bullet list to explain the purpose of the list. </a:t>
            </a:r>
          </a:p>
          <a:p>
            <a:pPr marL="171450" indent="-171450">
              <a:buFont typeface="Arial" panose="020B0604020202020204" pitchFamily="34" charset="0"/>
              <a:buChar char="•"/>
              <a:defRPr/>
            </a:pPr>
            <a:r>
              <a:rPr lang="en-US" dirty="0"/>
              <a:t>Ensure all the statements are grammatically parallel.</a:t>
            </a:r>
          </a:p>
          <a:p>
            <a:pPr marL="171450" indent="-171450">
              <a:buFont typeface="Arial" panose="020B0604020202020204" pitchFamily="34" charset="0"/>
              <a:buChar char="•"/>
              <a:defRPr/>
            </a:pPr>
            <a:r>
              <a:rPr lang="en-US" kern="1200" dirty="0">
                <a:solidFill>
                  <a:schemeClr val="accent3">
                    <a:lumMod val="10000"/>
                  </a:schemeClr>
                </a:solidFill>
                <a:ea typeface="Calibri" panose="020F0502020204030204" pitchFamily="34" charset="0"/>
                <a:cs typeface="Times New Roman" panose="02020603050405020304" pitchFamily="18" charset="0"/>
              </a:rPr>
              <a:t>Ensure all statements belong to one topic and carry the same importance.</a:t>
            </a:r>
          </a:p>
          <a:p>
            <a:pPr marL="171450" indent="-171450">
              <a:buFont typeface="Arial" panose="020B0604020202020204" pitchFamily="34" charset="0"/>
              <a:buChar char="•"/>
              <a:defRPr/>
            </a:pPr>
            <a:endParaRPr lang="en-US" kern="1200" dirty="0">
              <a:effectLst/>
              <a:ea typeface="Calibri" panose="020F0502020204030204" pitchFamily="34" charset="0"/>
              <a:cs typeface="Times New Roman" panose="02020603050405020304" pitchFamily="18" charset="0"/>
            </a:endParaRPr>
          </a:p>
          <a:p>
            <a:pPr marR="0" lvl="0" defTabSz="914400" rtl="0" eaLnBrk="0" fontAlgn="base" latinLnBrk="0" hangingPunct="0">
              <a:spcBef>
                <a:spcPts val="0"/>
              </a:spcBef>
              <a:spcAft>
                <a:spcPts val="0"/>
              </a:spcAft>
              <a:buClrTx/>
              <a:buSzTx/>
              <a:buFontTx/>
              <a:buNone/>
              <a:tabLst/>
              <a:defRPr/>
            </a:pPr>
            <a:r>
              <a:rPr kumimoji="0" lang="en-US" b="1" i="0" u="none" strike="noStrike" kern="1200" cap="none" spc="0" normalizeH="0" baseline="0" noProof="0" dirty="0">
                <a:ln>
                  <a:noFill/>
                </a:ln>
                <a:effectLst/>
                <a:uLnTx/>
                <a:uFillTx/>
              </a:rPr>
              <a:t>Tables:</a:t>
            </a:r>
          </a:p>
          <a:p>
            <a:pPr marL="171450" indent="-171450">
              <a:buFont typeface="Arial" panose="020B0604020202020204" pitchFamily="34" charset="0"/>
              <a:buChar char="•"/>
              <a:defRPr/>
            </a:pPr>
            <a:r>
              <a:rPr lang="en-US" dirty="0"/>
              <a:t>Use tables to highlight the important data points.</a:t>
            </a:r>
          </a:p>
          <a:p>
            <a:pPr marL="171450" indent="-171450">
              <a:buFont typeface="Arial" panose="020B0604020202020204" pitchFamily="34" charset="0"/>
              <a:buChar char="•"/>
              <a:defRPr/>
            </a:pPr>
            <a:r>
              <a:rPr lang="en-US" dirty="0"/>
              <a:t>Use tables to present information in a structured and easy-to-understand manner.</a:t>
            </a:r>
          </a:p>
          <a:p>
            <a:pPr marL="171450" indent="-171450">
              <a:buFont typeface="Arial" panose="020B0604020202020204" pitchFamily="34" charset="0"/>
              <a:buChar char="•"/>
              <a:defRPr/>
            </a:pPr>
            <a:r>
              <a:rPr lang="en-US" dirty="0"/>
              <a:t>Use tables when you need to segregate information into different components or groups.</a:t>
            </a:r>
          </a:p>
          <a:p>
            <a:pPr marL="171450" indent="-171450">
              <a:buFont typeface="Arial" panose="020B0604020202020204" pitchFamily="34" charset="0"/>
              <a:buChar char="•"/>
              <a:defRPr/>
            </a:pPr>
            <a:r>
              <a:rPr lang="en-US" dirty="0"/>
              <a:t>Avoid using a table if you want to show a relationship between two objects, or if the content </a:t>
            </a:r>
            <a:r>
              <a:rPr lang="en-US" kern="1200" dirty="0">
                <a:ea typeface="Calibri" panose="020F0502020204030204" pitchFamily="34" charset="0"/>
                <a:cs typeface="Times New Roman" panose="02020603050405020304" pitchFamily="18" charset="0"/>
              </a:rPr>
              <a:t>requires detailed explanation.</a:t>
            </a:r>
          </a:p>
          <a:p>
            <a:pPr algn="r"/>
            <a:r>
              <a:rPr lang="en-US" i="1" dirty="0"/>
              <a:t>Continued on next page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21</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7"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195680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2 minutes</a:t>
            </a: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 </a:t>
            </a:r>
            <a:r>
              <a:rPr kumimoji="0" lang="en-US" sz="1200" b="0" i="0" u="none" strike="noStrike" kern="1200" cap="none" spc="0" normalizeH="0" baseline="0" noProof="0" dirty="0">
                <a:ln>
                  <a:noFill/>
                </a:ln>
                <a:effectLst/>
                <a:uLnTx/>
                <a:uFillTx/>
              </a:rPr>
              <a:t>This slide covers the fourth step in the structured communication process  and that is REVIEW.</a:t>
            </a: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defTabSz="914400" rtl="0" eaLnBrk="0" fontAlgn="base" latinLnBrk="0" hangingPunct="0">
              <a:buClrTx/>
              <a:buSzTx/>
              <a:buFont typeface="+mj-lt"/>
              <a:buAutoNum type="arabicPeriod"/>
              <a:tabLst/>
              <a:defRPr/>
            </a:pPr>
            <a:r>
              <a:rPr kumimoji="0" lang="en-US" sz="1200" b="0" i="0" u="none" strike="noStrike" kern="1200" cap="none" spc="0" normalizeH="0" baseline="0" noProof="0" dirty="0">
                <a:ln>
                  <a:noFill/>
                </a:ln>
                <a:effectLst/>
                <a:uLnTx/>
                <a:uFillTx/>
              </a:rPr>
              <a:t>Read out the guidelines given on the slide.</a:t>
            </a:r>
          </a:p>
          <a:p>
            <a:pPr marL="228600" marR="0" lvl="0" indent="-228600" defTabSz="914400" rtl="0" eaLnBrk="0" fontAlgn="base" latinLnBrk="0" hangingPunct="0">
              <a:buClrTx/>
              <a:buSzTx/>
              <a:buFont typeface="+mj-lt"/>
              <a:buAutoNum type="arabicPeriod"/>
              <a:tabLst/>
              <a:defRPr/>
            </a:pPr>
            <a:r>
              <a:rPr kumimoji="0" lang="en-US" sz="1200" b="0" i="0" u="none" strike="noStrike" kern="1200" cap="none" spc="0" normalizeH="0" baseline="0" noProof="0" dirty="0">
                <a:ln>
                  <a:noFill/>
                </a:ln>
                <a:effectLst/>
                <a:uLnTx/>
                <a:uFillTx/>
              </a:rPr>
              <a:t>Summarize the slide using the content given below. </a:t>
            </a:r>
          </a:p>
          <a:p>
            <a:pPr marL="0" marR="0" lvl="0" indent="0" defTabSz="914400" rtl="0" eaLnBrk="0" fontAlgn="base" latinLnBrk="0" hangingPunct="0">
              <a:buClrTx/>
              <a:buSzTx/>
              <a:buFont typeface="Arial" panose="020B0604020202020204" pitchFamily="34" charset="0"/>
              <a:buNone/>
              <a:tabLst/>
              <a:defRPr/>
            </a:pPr>
            <a:r>
              <a:rPr kumimoji="0" lang="en-US" sz="1200" b="1" i="0" u="none" strike="noStrike" kern="1200" cap="none" spc="0" normalizeH="0" baseline="0" noProof="0" dirty="0">
                <a:ln>
                  <a:noFill/>
                </a:ln>
                <a:effectLst/>
                <a:uLnTx/>
                <a:uFillTx/>
              </a:rPr>
              <a:t> </a:t>
            </a:r>
          </a:p>
          <a:p>
            <a:pPr marR="0" lvl="0" defTabSz="914400" rtl="0" eaLnBrk="0" fontAlgn="base" latinLnBrk="0" hangingPunct="0">
              <a:buClrTx/>
              <a:buSzTx/>
              <a:buFontTx/>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endParaRPr lang="en-US" sz="1200" kern="1200" dirty="0">
              <a:effectLst/>
            </a:endParaRPr>
          </a:p>
          <a:p>
            <a:pPr marL="0" lvl="0" indent="0" algn="l" defTabSz="914400" rtl="0" eaLnBrk="1" latinLnBrk="0" hangingPunct="1">
              <a:buFont typeface="Arial" pitchFamily="34" charset="0"/>
              <a:buNone/>
            </a:pPr>
            <a:r>
              <a:rPr lang="en-US" sz="1200" kern="1200" dirty="0">
                <a:effectLst/>
              </a:rPr>
              <a:t>Executing a communication that has not been thoroughly reviewed and has not obtained the right buy-in and sponsorship may have serious consequences. You may have to spend precious time controlling the damage.</a:t>
            </a:r>
            <a:r>
              <a:rPr lang="en-US" sz="1200" kern="1200" baseline="0" dirty="0">
                <a:effectLst/>
              </a:rPr>
              <a:t> </a:t>
            </a:r>
            <a:r>
              <a:rPr lang="en-US" sz="1200" kern="1200" dirty="0">
                <a:effectLst/>
              </a:rPr>
              <a:t>Ensure</a:t>
            </a:r>
            <a:r>
              <a:rPr lang="en-US" sz="1200" kern="1200" baseline="0" dirty="0">
                <a:effectLst/>
              </a:rPr>
              <a:t> a</a:t>
            </a:r>
            <a:r>
              <a:rPr lang="en-US" sz="1200" kern="1200" dirty="0">
                <a:effectLst/>
              </a:rPr>
              <a:t>ll the stakeholders have agreed</a:t>
            </a:r>
            <a:r>
              <a:rPr lang="en-US" sz="1200" kern="1200" baseline="0" dirty="0">
                <a:effectLst/>
              </a:rPr>
              <a:t> that the communication is ready for delivery. </a:t>
            </a:r>
            <a:r>
              <a:rPr lang="en-US" sz="1200" kern="1200" dirty="0">
                <a:effectLst/>
              </a:rPr>
              <a:t> </a:t>
            </a:r>
          </a:p>
          <a:p>
            <a:pPr marL="0" lvl="0" indent="0" algn="l" defTabSz="914400" rtl="0" eaLnBrk="1" latinLnBrk="0" hangingPunct="1">
              <a:buFont typeface="Arial" pitchFamily="34" charset="0"/>
              <a:buNone/>
            </a:pPr>
            <a:endParaRPr lang="en-US" sz="1200" b="1" dirty="0"/>
          </a:p>
          <a:p>
            <a:pPr marL="0" marR="0" indent="0" algn="l" defTabSz="914400" rtl="0" eaLnBrk="0" fontAlgn="base" latinLnBrk="0" hangingPunct="0">
              <a:spcAft>
                <a:spcPct val="0"/>
              </a:spcAft>
              <a:buClrTx/>
              <a:buSzTx/>
              <a:buFontTx/>
              <a:buNone/>
              <a:tabLst/>
              <a:defRPr/>
            </a:pPr>
            <a:r>
              <a:rPr lang="en-US" sz="1200" b="0" dirty="0">
                <a:sym typeface="Wingdings 3"/>
              </a:rPr>
              <a:t></a:t>
            </a:r>
            <a:r>
              <a:rPr lang="en-US" sz="1200" b="1" dirty="0"/>
              <a:t>Transition:</a:t>
            </a:r>
          </a:p>
          <a:p>
            <a:pPr marL="0" marR="0" indent="0" algn="l" defTabSz="914400" rtl="0" eaLnBrk="0" fontAlgn="base" latinLnBrk="0" hangingPunct="0">
              <a:spcAft>
                <a:spcPct val="0"/>
              </a:spcAft>
              <a:buClrTx/>
              <a:buSzTx/>
              <a:buFontTx/>
              <a:buNone/>
              <a:tabLst/>
              <a:defRPr/>
            </a:pPr>
            <a:r>
              <a:rPr lang="en-US" sz="1200" dirty="0"/>
              <a:t>The last step in the structured</a:t>
            </a:r>
            <a:r>
              <a:rPr lang="en-US" sz="1200" baseline="0" dirty="0"/>
              <a:t> communication process is delivering the message.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355716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2 minutes</a:t>
            </a: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 </a:t>
            </a:r>
            <a:r>
              <a:rPr kumimoji="0" lang="en-US" sz="1200" b="0" i="0" u="none" strike="noStrike" kern="1200" cap="none" spc="0" normalizeH="0" baseline="0" noProof="0" dirty="0">
                <a:ln>
                  <a:noFill/>
                </a:ln>
                <a:effectLst/>
                <a:uLnTx/>
                <a:uFillTx/>
              </a:rPr>
              <a:t>This slide covers the fifth and last step in the structured communication process  and that is DELIVER.</a:t>
            </a: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Read out the guidelines given on the slide.</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Summarize the slide using the content given below. </a:t>
            </a:r>
          </a:p>
          <a:p>
            <a:pPr marL="0" marR="0" lvl="0" indent="0" defTabSz="914400" rtl="0" eaLnBrk="0" fontAlgn="base" latinLnBrk="0" hangingPunct="0">
              <a:buClrTx/>
              <a:buSzTx/>
              <a:buFont typeface="Arial" panose="020B0604020202020204" pitchFamily="34" charset="0"/>
              <a:buNone/>
              <a:tabLst/>
              <a:defRPr/>
            </a:pPr>
            <a:r>
              <a:rPr kumimoji="0" lang="en-US" sz="1200" b="1" i="0" u="none" strike="noStrike" kern="1200" cap="none" spc="0" normalizeH="0" baseline="0" noProof="0" dirty="0">
                <a:ln>
                  <a:noFill/>
                </a:ln>
                <a:effectLst/>
                <a:uLnTx/>
                <a:uFillTx/>
              </a:rPr>
              <a:t> </a:t>
            </a:r>
          </a:p>
          <a:p>
            <a:pPr marR="0" lvl="0" defTabSz="914400" rtl="0" eaLnBrk="0" fontAlgn="base" latinLnBrk="0" hangingPunct="0">
              <a:buClrTx/>
              <a:buSzTx/>
              <a:buFontTx/>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endParaRPr lang="en-US" sz="1200" kern="1200" dirty="0">
              <a:effectLst/>
            </a:endParaRPr>
          </a:p>
          <a:p>
            <a:pPr marL="171450" marR="0" indent="-171450" algn="l" defTabSz="914400" rtl="0" eaLnBrk="0" fontAlgn="base" latinLnBrk="0" hangingPunct="0">
              <a:spcAft>
                <a:spcPct val="0"/>
              </a:spcAft>
              <a:buClrTx/>
              <a:buSzTx/>
              <a:buFont typeface="Arial" panose="020B0604020202020204" pitchFamily="34" charset="0"/>
              <a:buChar char="•"/>
              <a:tabLst/>
              <a:defRPr/>
            </a:pPr>
            <a:r>
              <a:rPr lang="en-US" sz="1200" b="0" dirty="0"/>
              <a:t>This is the step where</a:t>
            </a:r>
            <a:r>
              <a:rPr lang="en-US" sz="1200" b="0" baseline="0" dirty="0"/>
              <a:t> your message is ready to be delivered to your recipients. </a:t>
            </a:r>
            <a:r>
              <a:rPr lang="en-US" sz="1200" b="0" dirty="0"/>
              <a:t>Make sure you send the message on time, and use an appropriate communication vehicle to deliver the message. Be aware of the different features of the</a:t>
            </a:r>
            <a:r>
              <a:rPr lang="en-US" sz="1200" b="0" baseline="0" dirty="0"/>
              <a:t> chosen </a:t>
            </a:r>
            <a:r>
              <a:rPr lang="en-US" sz="1200" b="0" dirty="0"/>
              <a:t>communication vehicle to ensure that</a:t>
            </a:r>
            <a:r>
              <a:rPr lang="en-US" sz="1200" b="0" baseline="0" dirty="0"/>
              <a:t> the message is delivered</a:t>
            </a:r>
            <a:r>
              <a:rPr lang="en-US" sz="1200" b="0" dirty="0"/>
              <a:t> in an </a:t>
            </a:r>
            <a:r>
              <a:rPr lang="en-US" sz="1200" dirty="0"/>
              <a:t>efficient and cost-effective manner. </a:t>
            </a:r>
          </a:p>
          <a:p>
            <a:pPr marL="171450" indent="-171450">
              <a:buFont typeface="Arial" panose="020B0604020202020204" pitchFamily="34" charset="0"/>
              <a:buChar char="•"/>
            </a:pPr>
            <a:r>
              <a:rPr lang="en-US" dirty="0"/>
              <a:t>We discussed the process of structuring communication for a desired outcome. The communication method you choose can be as important as what you are communicating. Collaboration is part of our DNA -it is what helps us bring the best of Accenture on any given day. Our clients tell us one thing that really sets Accenture apart is the way our people collaborate to bring the best solutions.</a:t>
            </a:r>
          </a:p>
          <a:p>
            <a:pPr marL="171450" indent="-171450">
              <a:buFont typeface="Arial" panose="020B0604020202020204" pitchFamily="34" charset="0"/>
              <a:buChar char="•"/>
            </a:pPr>
            <a:r>
              <a:rPr lang="en-US" dirty="0"/>
              <a:t>Your success at communicating with colleagues and clients may depend on your communication method. Your comments and messages can lose their effectiveness, draw an undesired reaction, or be ignored altogether if you communicate in a manner that is inappropriate for the intended audience, you choose the wrong communication method for the intended audience, or your body language gives an undesirable impression.</a:t>
            </a:r>
          </a:p>
          <a:p>
            <a:pPr marL="171450" indent="-171450">
              <a:buFont typeface="Arial" panose="020B0604020202020204" pitchFamily="34" charset="0"/>
              <a:buChar char="•"/>
            </a:pPr>
            <a:r>
              <a:rPr lang="en-US" dirty="0"/>
              <a:t>At Accenture, you will share various types information with clients and co-workers using different communication tools.</a:t>
            </a:r>
          </a:p>
          <a:p>
            <a:endParaRPr lang="en-US" sz="1200" kern="1200" dirty="0">
              <a:effectLst/>
            </a:endParaRPr>
          </a:p>
          <a:p>
            <a:pPr marL="0" marR="0" indent="0" algn="l" defTabSz="914400" rtl="0" eaLnBrk="0" fontAlgn="base" latinLnBrk="0" hangingPunct="0">
              <a:spcAft>
                <a:spcPct val="0"/>
              </a:spcAft>
              <a:buClrTx/>
              <a:buSzTx/>
              <a:buFontTx/>
              <a:buNone/>
              <a:tabLst/>
              <a:defRPr/>
            </a:pPr>
            <a:r>
              <a:rPr lang="en-US" sz="1200" b="0" dirty="0">
                <a:sym typeface="Wingdings 3"/>
              </a:rPr>
              <a:t></a:t>
            </a:r>
            <a:r>
              <a:rPr lang="en-US" sz="1200" b="1" dirty="0"/>
              <a:t>Transition:</a:t>
            </a:r>
          </a:p>
          <a:p>
            <a:r>
              <a:rPr lang="en-US" sz="1200" b="0" i="0" u="none" strike="noStrike" kern="1200" baseline="0" dirty="0">
                <a:solidFill>
                  <a:schemeClr val="tx1"/>
                </a:solidFill>
                <a:latin typeface="+mn-lt"/>
                <a:ea typeface="+mn-ea"/>
                <a:cs typeface="+mn-cs"/>
              </a:rPr>
              <a:t>With this step, we complete the Structured Communication approach. Let’s try using this approach in a scenario we typically face on a day-to-day basis.</a:t>
            </a:r>
            <a:endParaRPr lang="en-US" sz="1200"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2057192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rPr>
              <a:t>Duration</a:t>
            </a:r>
            <a:r>
              <a:rPr kumimoji="0" lang="en-US" sz="1200" b="0" i="0" u="none" strike="noStrike" kern="1200" cap="none" spc="0" normalizeH="0" baseline="0" noProof="0" dirty="0">
                <a:ln>
                  <a:noFill/>
                </a:ln>
                <a:solidFill>
                  <a:schemeClr val="tx1"/>
                </a:solidFill>
                <a:effectLst/>
                <a:uLnTx/>
                <a:uFillTx/>
              </a:rPr>
              <a:t>: 20 minutes (3 minutes to explain the activity + 5 minutes to think of a strategy + 12 minutes to debrief)</a:t>
            </a:r>
          </a:p>
          <a:p>
            <a:pPr marL="0" marR="0" lvl="0" indent="0" algn="l" defTabSz="914400"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ndParaRPr>
          </a:p>
          <a:p>
            <a:pPr marL="0" marR="0" lvl="0" indent="0" algn="l" defTabSz="914400" rtl="0" eaLnBrk="1" fontAlgn="auto" latinLnBrk="0" hangingPunct="1">
              <a:lnSpc>
                <a:spcPct val="100000"/>
              </a:lnSpc>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rPr>
              <a:t>Facilitator Notes:</a:t>
            </a:r>
          </a:p>
          <a:p>
            <a:pPr marR="0" lvl="0" defTabSz="914400" rtl="0" eaLnBrk="0" fontAlgn="base" latinLnBrk="0" hangingPunct="0">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endParaRPr>
          </a:p>
          <a:p>
            <a:pPr marR="0" lvl="0" defTabSz="914400" rtl="0" eaLnBrk="0" fontAlgn="base" latinLnBrk="0" hangingPunct="0">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rPr>
              <a:t>Activity Introduction (For facilitator’s reference only)</a:t>
            </a:r>
            <a:endParaRPr lang="en-US" sz="1200" dirty="0">
              <a:solidFill>
                <a:schemeClr val="tx1"/>
              </a:solidFill>
            </a:endParaRPr>
          </a:p>
          <a:p>
            <a:pPr marL="0" marR="0" indent="0" algn="l" defTabSz="914400" rtl="0" eaLnBrk="0" fontAlgn="base" latinLnBrk="0" hangingPunct="0">
              <a:lnSpc>
                <a:spcPct val="100000"/>
              </a:lnSpc>
              <a:spcBef>
                <a:spcPts val="0"/>
              </a:spcBef>
              <a:spcAft>
                <a:spcPts val="0"/>
              </a:spcAft>
              <a:buClrTx/>
              <a:buSzTx/>
              <a:buFontTx/>
              <a:buNone/>
              <a:tabLst/>
              <a:defRPr/>
            </a:pPr>
            <a:r>
              <a:rPr lang="en-US" sz="1200" dirty="0">
                <a:solidFill>
                  <a:schemeClr val="tx1"/>
                </a:solidFill>
              </a:rPr>
              <a:t>This is a scenario-based team activity. The purpose of this activity is let</a:t>
            </a:r>
            <a:r>
              <a:rPr lang="en-US" sz="1200" baseline="0" dirty="0">
                <a:solidFill>
                  <a:schemeClr val="tx1"/>
                </a:solidFill>
              </a:rPr>
              <a:t> the participants</a:t>
            </a:r>
            <a:r>
              <a:rPr lang="en-US" sz="1200" dirty="0">
                <a:solidFill>
                  <a:schemeClr val="tx1"/>
                </a:solidFill>
              </a:rPr>
              <a:t> collaborate and work in teams. </a:t>
            </a:r>
            <a:r>
              <a:rPr lang="en-US" sz="1200" b="0" dirty="0">
                <a:solidFill>
                  <a:schemeClr val="tx1"/>
                </a:solidFill>
              </a:rPr>
              <a:t>During the debrief,</a:t>
            </a:r>
            <a:r>
              <a:rPr lang="en-US" sz="1200" b="0" baseline="0" dirty="0">
                <a:solidFill>
                  <a:schemeClr val="tx1"/>
                </a:solidFill>
              </a:rPr>
              <a:t> </a:t>
            </a:r>
            <a:r>
              <a:rPr lang="en-US" sz="1200" b="0" dirty="0">
                <a:solidFill>
                  <a:schemeClr val="tx1"/>
                </a:solidFill>
              </a:rPr>
              <a:t>ask each team to provide their response</a:t>
            </a:r>
            <a:r>
              <a:rPr lang="en-US" sz="1200" b="0" baseline="0" dirty="0">
                <a:solidFill>
                  <a:schemeClr val="tx1"/>
                </a:solidFill>
              </a:rPr>
              <a:t> for one of the steps of the structured communication process</a:t>
            </a:r>
            <a:r>
              <a:rPr lang="en-US" sz="1200" b="0" dirty="0">
                <a:solidFill>
                  <a:schemeClr val="tx1"/>
                </a:solidFill>
              </a:rPr>
              <a:t> in a round robin manner. After each discussion, ask the other teams if they have any more points to contribute. </a:t>
            </a:r>
          </a:p>
          <a:p>
            <a:pPr>
              <a:lnSpc>
                <a:spcPct val="100000"/>
              </a:lnSpc>
              <a:spcAft>
                <a:spcPts val="0"/>
              </a:spcAft>
            </a:pPr>
            <a:endParaRPr lang="en-US" sz="1200" dirty="0">
              <a:solidFill>
                <a:schemeClr val="tx1"/>
              </a:solidFill>
            </a:endParaRPr>
          </a:p>
          <a:p>
            <a:pPr eaLnBrk="1" fontAlgn="auto" hangingPunct="1">
              <a:lnSpc>
                <a:spcPct val="100000"/>
              </a:lnSpc>
              <a:spcAft>
                <a:spcPts val="0"/>
              </a:spcAft>
              <a:buFont typeface="Wingdings"/>
              <a:buChar char="8"/>
              <a:defRPr/>
            </a:pPr>
            <a:r>
              <a:rPr lang="en-US" sz="1200" b="1" dirty="0">
                <a:solidFill>
                  <a:schemeClr val="tx1"/>
                </a:solidFill>
              </a:rPr>
              <a:t> Do:</a:t>
            </a:r>
            <a:r>
              <a:rPr lang="en-US" sz="1200" baseline="0" dirty="0">
                <a:solidFill>
                  <a:schemeClr val="tx1"/>
                </a:solidFill>
              </a:rPr>
              <a:t> </a:t>
            </a:r>
            <a:endParaRPr lang="en-US" sz="1200" dirty="0">
              <a:solidFill>
                <a:schemeClr val="tx1"/>
              </a:solidFill>
            </a:endParaRPr>
          </a:p>
          <a:p>
            <a:pPr marL="228600" indent="-228600">
              <a:lnSpc>
                <a:spcPct val="100000"/>
              </a:lnSpc>
              <a:spcAft>
                <a:spcPts val="0"/>
              </a:spcAft>
              <a:buFont typeface="Arial" panose="020B0604020202020204" pitchFamily="34" charset="0"/>
              <a:buChar char="•"/>
            </a:pPr>
            <a:r>
              <a:rPr lang="en-US" sz="1200" baseline="0" dirty="0">
                <a:solidFill>
                  <a:schemeClr val="tx1"/>
                </a:solidFill>
              </a:rPr>
              <a:t>Use the content below to introduce this activity.</a:t>
            </a:r>
          </a:p>
          <a:p>
            <a:pPr marL="228600" indent="-228600">
              <a:lnSpc>
                <a:spcPct val="100000"/>
              </a:lnSpc>
              <a:spcAft>
                <a:spcPts val="0"/>
              </a:spcAft>
              <a:buFont typeface="Arial" panose="020B0604020202020204" pitchFamily="34" charset="0"/>
              <a:buChar char="•"/>
            </a:pPr>
            <a:r>
              <a:rPr lang="en-US" sz="1200" baseline="0" dirty="0">
                <a:solidFill>
                  <a:schemeClr val="tx1"/>
                </a:solidFill>
              </a:rPr>
              <a:t>Read out the scenario to participants. </a:t>
            </a:r>
          </a:p>
          <a:p>
            <a:pPr marL="228600" indent="-228600">
              <a:lnSpc>
                <a:spcPct val="100000"/>
              </a:lnSpc>
              <a:spcAft>
                <a:spcPts val="0"/>
              </a:spcAft>
              <a:buFont typeface="Arial" panose="020B0604020202020204" pitchFamily="34" charset="0"/>
              <a:buChar char="•"/>
            </a:pPr>
            <a:r>
              <a:rPr lang="en-US" sz="1200" b="0" baseline="0" dirty="0">
                <a:solidFill>
                  <a:schemeClr val="tx1"/>
                </a:solidFill>
              </a:rPr>
              <a:t>Click to display the question. Ask participants: </a:t>
            </a:r>
            <a:r>
              <a:rPr lang="en-US" sz="1200" b="0" dirty="0">
                <a:solidFill>
                  <a:schemeClr val="tx1"/>
                </a:solidFill>
              </a:rPr>
              <a:t>How will you use the five steps in the structured communication process (prepare, structure, develop, review, and deliver) to create a strategy for communicating this message to the client?</a:t>
            </a:r>
          </a:p>
          <a:p>
            <a:pPr marL="228600" indent="-228600">
              <a:lnSpc>
                <a:spcPct val="100000"/>
              </a:lnSpc>
              <a:spcAft>
                <a:spcPts val="0"/>
              </a:spcAft>
              <a:buFont typeface="Arial" panose="020B0604020202020204" pitchFamily="34" charset="0"/>
              <a:buChar char="•"/>
            </a:pPr>
            <a:r>
              <a:rPr lang="en-US" sz="1200" baseline="0" dirty="0">
                <a:solidFill>
                  <a:schemeClr val="tx1"/>
                </a:solidFill>
              </a:rPr>
              <a:t>Inform participants that this is a team activity and the same teams created at the start of the course will participate in this activity. </a:t>
            </a:r>
          </a:p>
          <a:p>
            <a:pPr marL="228600" indent="-228600">
              <a:lnSpc>
                <a:spcPct val="100000"/>
              </a:lnSpc>
              <a:spcAft>
                <a:spcPts val="0"/>
              </a:spcAft>
              <a:buFont typeface="Arial" panose="020B0604020202020204" pitchFamily="34" charset="0"/>
              <a:buChar char="•"/>
            </a:pPr>
            <a:r>
              <a:rPr lang="en-US" sz="1200" baseline="0" dirty="0">
                <a:solidFill>
                  <a:schemeClr val="tx1"/>
                </a:solidFill>
              </a:rPr>
              <a:t>Explain the activity. </a:t>
            </a:r>
          </a:p>
          <a:p>
            <a:pPr marL="228600" indent="-228600">
              <a:lnSpc>
                <a:spcPct val="100000"/>
              </a:lnSpc>
              <a:spcAft>
                <a:spcPts val="0"/>
              </a:spcAft>
              <a:buFont typeface="Arial" panose="020B0604020202020204" pitchFamily="34" charset="0"/>
              <a:buChar char="•"/>
            </a:pPr>
            <a:r>
              <a:rPr lang="en-US" sz="1200" baseline="0" dirty="0">
                <a:solidFill>
                  <a:schemeClr val="tx1"/>
                </a:solidFill>
              </a:rPr>
              <a:t>Provide 5 minutes to each team to develop their strategy. </a:t>
            </a:r>
          </a:p>
          <a:p>
            <a:pPr marL="0" indent="0">
              <a:spcAft>
                <a:spcPts val="0"/>
              </a:spcAft>
              <a:buFont typeface="Arial" panose="020B0604020202020204" pitchFamily="34" charset="0"/>
              <a:buNone/>
            </a:pPr>
            <a:endParaRPr lang="en-US" sz="1200" b="1" baseline="0" dirty="0"/>
          </a:p>
          <a:p>
            <a:pPr marL="0" indent="0">
              <a:spcAft>
                <a:spcPts val="0"/>
              </a:spcAft>
              <a:buFont typeface="Arial" panose="020B0604020202020204" pitchFamily="34" charset="0"/>
              <a:buNone/>
            </a:pPr>
            <a:r>
              <a:rPr kumimoji="0" lang="en-US" sz="1200" b="0" i="0" u="none" strike="noStrike" kern="1200" cap="none" spc="0" normalizeH="0" baseline="0" noProof="0" dirty="0">
                <a:ln>
                  <a:noFill/>
                </a:ln>
                <a:effectLst/>
                <a:uLnTx/>
                <a:uFillTx/>
                <a:sym typeface="Webdings"/>
              </a:rPr>
              <a:t> </a:t>
            </a:r>
            <a:r>
              <a:rPr lang="en-US" sz="1200" b="1" baseline="0" dirty="0"/>
              <a:t>Explain: </a:t>
            </a:r>
          </a:p>
          <a:p>
            <a:pPr marL="0" indent="0">
              <a:spcAft>
                <a:spcPts val="0"/>
              </a:spcAft>
              <a:buFont typeface="Arial" panose="020B0604020202020204" pitchFamily="34" charset="0"/>
              <a:buNone/>
            </a:pPr>
            <a:r>
              <a:rPr lang="en-US" sz="1200" baseline="0" dirty="0"/>
              <a:t>It is time to apply what we have learned in this course. We will review a scenario which we typically face at work. You need to develop a communication strategy using the</a:t>
            </a:r>
            <a:r>
              <a:rPr lang="en-US" sz="1200" dirty="0"/>
              <a:t> five</a:t>
            </a:r>
            <a:r>
              <a:rPr lang="en-US" sz="1200" baseline="0" dirty="0"/>
              <a:t> steps in the structured communication process. </a:t>
            </a:r>
          </a:p>
          <a:p>
            <a:pPr>
              <a:spcAft>
                <a:spcPts val="0"/>
              </a:spcAft>
            </a:pPr>
            <a:endParaRPr lang="en-US" sz="1200" kern="1200" dirty="0">
              <a:effectLst/>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24</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a:extLst>
              <a:ext uri="{FF2B5EF4-FFF2-40B4-BE49-F238E27FC236}">
                <a16:creationId xmlns:a16="http://schemas.microsoft.com/office/drawing/2014/main" id="{A94F546F-2908-4331-81FF-E8B3BBA15EE9}"/>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658799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54340"/>
          </a:xfrm>
        </p:spPr>
        <p:txBody>
          <a:bodyPr/>
          <a:lstStyle/>
          <a:p>
            <a:pPr eaLnBrk="1" fontAlgn="auto" hangingPunct="1">
              <a:buFont typeface="Wingdings"/>
              <a:buNone/>
              <a:defRPr/>
            </a:pPr>
            <a:r>
              <a:rPr lang="en-GB" sz="1200" b="1" dirty="0"/>
              <a:t>Duration:</a:t>
            </a:r>
            <a:r>
              <a:rPr lang="en-GB" sz="1200" b="0" dirty="0"/>
              <a:t> 1</a:t>
            </a:r>
            <a:r>
              <a:rPr lang="en-GB" sz="1200" b="0" baseline="0" dirty="0"/>
              <a:t> minute</a:t>
            </a:r>
            <a:endParaRPr lang="en-GB" sz="1200" b="1" dirty="0"/>
          </a:p>
          <a:p>
            <a:pPr lvl="0"/>
            <a:endParaRPr lang="en-US" b="1" dirty="0">
              <a:solidFill>
                <a:prstClr val="black"/>
              </a:solidFill>
              <a:sym typeface="Wingdings 3"/>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marL="171450" lvl="0" indent="-171450">
              <a:buFont typeface="Arial" panose="020B0604020202020204" pitchFamily="34" charset="0"/>
              <a:buChar char="•"/>
            </a:pPr>
            <a:r>
              <a:rPr lang="en-US" dirty="0">
                <a:solidFill>
                  <a:prstClr val="black"/>
                </a:solidFill>
              </a:rPr>
              <a:t>This brings us to the end</a:t>
            </a:r>
            <a:r>
              <a:rPr lang="en-US" baseline="0" dirty="0">
                <a:solidFill>
                  <a:prstClr val="black"/>
                </a:solidFill>
              </a:rPr>
              <a:t> of Module Three. Does anyone have any questions on what we have covered so far? </a:t>
            </a:r>
            <a:endParaRPr lang="en-US" dirty="0"/>
          </a:p>
        </p:txBody>
      </p:sp>
      <p:sp>
        <p:nvSpPr>
          <p:cNvPr id="8"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Tree>
    <p:extLst>
      <p:ext uri="{BB962C8B-B14F-4D97-AF65-F5344CB8AC3E}">
        <p14:creationId xmlns:p14="http://schemas.microsoft.com/office/powerpoint/2010/main" val="2595060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a:defRPr/>
            </a:pPr>
            <a:r>
              <a:rPr lang="en-US" b="1" dirty="0"/>
              <a:t>Duration</a:t>
            </a:r>
            <a:r>
              <a:rPr lang="en-US" dirty="0"/>
              <a:t>: 1 minute</a:t>
            </a:r>
          </a:p>
          <a:p>
            <a:pPr>
              <a:defRPr/>
            </a:pPr>
            <a:endParaRPr lang="en-US" dirty="0"/>
          </a:p>
          <a:p>
            <a:r>
              <a:rPr lang="en-US" b="1" dirty="0"/>
              <a:t>Facilitator Notes</a:t>
            </a:r>
            <a:r>
              <a:rPr lang="en-US" dirty="0"/>
              <a:t>: This slide lists the topics to be covered in module two.</a:t>
            </a:r>
            <a:endParaRPr lang="en-US" kern="0" dirty="0">
              <a:solidFill>
                <a:srgbClr val="000000"/>
              </a:solidFill>
            </a:endParaRPr>
          </a:p>
          <a:p>
            <a:endParaRPr lang="en-US" dirty="0"/>
          </a:p>
          <a:p>
            <a:pPr>
              <a:buFont typeface="Wingdings"/>
              <a:buChar char="8"/>
              <a:defRPr/>
            </a:pPr>
            <a:r>
              <a:rPr lang="en-US" b="1" dirty="0"/>
              <a:t>DO</a:t>
            </a:r>
            <a:r>
              <a:rPr lang="en-US" dirty="0"/>
              <a:t>:</a:t>
            </a:r>
            <a:endParaRPr lang="en-GB" dirty="0"/>
          </a:p>
          <a:p>
            <a:r>
              <a:rPr lang="en-US" dirty="0"/>
              <a:t>Read the content on the slide.</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In this module, we will</a:t>
            </a:r>
            <a:r>
              <a:rPr lang="en-US" kern="0" baseline="0" dirty="0">
                <a:solidFill>
                  <a:srgbClr val="000000"/>
                </a:solidFill>
              </a:rPr>
              <a:t> look at the Accenture communication methods available. We will spend some time detailing on some of these methods and also consider some key things to remember when writing our messages.</a:t>
            </a:r>
            <a:endParaRPr lang="en-US" kern="0" dirty="0">
              <a:solidFill>
                <a:srgbClr val="000000"/>
              </a:solidFill>
            </a:endParaRPr>
          </a:p>
          <a:p>
            <a:pPr>
              <a:defRPr/>
            </a:pPr>
            <a:endParaRPr lang="en-US" dirty="0"/>
          </a:p>
          <a:p>
            <a:r>
              <a:rPr lang="en-US" b="1" dirty="0">
                <a:sym typeface="Wingdings 3"/>
              </a:rPr>
              <a:t></a:t>
            </a:r>
            <a:r>
              <a:rPr lang="en-US" b="1" dirty="0"/>
              <a:t>Transition</a:t>
            </a:r>
            <a:r>
              <a:rPr lang="en-US" dirty="0"/>
              <a:t>:</a:t>
            </a:r>
          </a:p>
          <a:p>
            <a:pPr>
              <a:defRPr/>
            </a:pPr>
            <a:r>
              <a:rPr lang="en-US" dirty="0"/>
              <a:t>Let us begin this module with</a:t>
            </a:r>
            <a:r>
              <a:rPr lang="en-US" baseline="0" dirty="0"/>
              <a:t> yet another Steve video. And this time he’s showing us how to select the appropriate communication methods available at work.</a:t>
            </a:r>
            <a:endParaRPr lang="en-US" dirty="0"/>
          </a:p>
          <a:p>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26</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941864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a:t>
            </a:r>
            <a:r>
              <a:rPr lang="en-US" baseline="0" dirty="0">
                <a:solidFill>
                  <a:srgbClr val="000000"/>
                </a:solidFill>
                <a:latin typeface="Calibri" panose="020F0502020204030204" pitchFamily="34" charset="0"/>
              </a:rPr>
              <a:t> video talks how one can select the appropriate communication method available at work depending on the situation</a:t>
            </a:r>
            <a:r>
              <a:rPr lang="en-US" dirty="0">
                <a:solidFill>
                  <a:srgbClr val="000000"/>
                </a:solidFill>
                <a:latin typeface="Calibri" panose="020F0502020204030204" pitchFamily="34" charset="0"/>
              </a:rPr>
              <a:t>. </a:t>
            </a:r>
            <a:endParaRPr lang="en-US" dirty="0"/>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173736" indent="-173736">
              <a:buFont typeface="Arial" panose="020B0604020202020204" pitchFamily="34" charset="0"/>
              <a:buChar char="•"/>
            </a:pPr>
            <a:r>
              <a:rPr lang="en-US" dirty="0">
                <a:solidFill>
                  <a:srgbClr val="000000"/>
                </a:solidFill>
                <a:latin typeface="Calibri" panose="020F0502020204030204" pitchFamily="34" charset="0"/>
              </a:rPr>
              <a:t>Play the video either using the embedded</a:t>
            </a:r>
            <a:r>
              <a:rPr lang="en-US" baseline="0" dirty="0">
                <a:solidFill>
                  <a:srgbClr val="000000"/>
                </a:solidFill>
                <a:latin typeface="Calibri" panose="020F0502020204030204" pitchFamily="34" charset="0"/>
              </a:rPr>
              <a:t> link on the slide or alternatively use the following Knowledge Exchange Link:</a:t>
            </a:r>
            <a:r>
              <a:rPr lang="en-US" b="1" baseline="0" dirty="0">
                <a:solidFill>
                  <a:srgbClr val="000000"/>
                </a:solidFill>
                <a:latin typeface="Calibri" panose="020F0502020204030204" pitchFamily="34" charset="0"/>
              </a:rPr>
              <a:t> https://mediaexchange.accenture.com/media/t/1_vz3eub2d</a:t>
            </a:r>
            <a:r>
              <a:rPr lang="en-US" baseline="0" dirty="0">
                <a:solidFill>
                  <a:srgbClr val="000000"/>
                </a:solidFill>
                <a:latin typeface="Calibri" panose="020F0502020204030204" pitchFamily="34" charset="0"/>
              </a:rPr>
              <a:t> </a:t>
            </a:r>
            <a:endParaRPr lang="en-US" b="1" dirty="0">
              <a:solidFill>
                <a:srgbClr val="000000"/>
              </a:solidFill>
              <a:latin typeface="Calibri" panose="020F0502020204030204" pitchFamily="34" charset="0"/>
            </a:endParaRPr>
          </a:p>
          <a:p>
            <a:pPr marL="173736" indent="-173736">
              <a:buFont typeface="Arial" panose="020B0604020202020204" pitchFamily="34" charset="0"/>
              <a:buChar char="•"/>
            </a:pPr>
            <a:r>
              <a:rPr lang="en-US" dirty="0">
                <a:solidFill>
                  <a:srgbClr val="000000"/>
                </a:solidFill>
                <a:latin typeface="Calibri" panose="020F0502020204030204" pitchFamily="34" charset="0"/>
              </a:rPr>
              <a:t>Once you’ve played the video, ask the participants to</a:t>
            </a:r>
            <a:r>
              <a:rPr lang="en-US" baseline="0" dirty="0">
                <a:solidFill>
                  <a:srgbClr val="000000"/>
                </a:solidFill>
                <a:latin typeface="Calibri" panose="020F0502020204030204" pitchFamily="34" charset="0"/>
              </a:rPr>
              <a:t> summarize the key messages they gathered from the video. Summarize using the talking points provided below.</a:t>
            </a:r>
          </a:p>
          <a:p>
            <a:pPr marL="0" indent="0">
              <a:buFont typeface="Arial" panose="020B0604020202020204" pitchFamily="34" charset="0"/>
              <a:buNone/>
            </a:pPr>
            <a:endParaRPr lang="en-US" sz="1200" b="0" i="0" u="none" strike="noStrike" kern="1200" baseline="0" dirty="0">
              <a:solidFill>
                <a:srgbClr val="000000"/>
              </a:solidFill>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endParaRPr lang="en-US" sz="1200" kern="1200" dirty="0">
              <a:effectLst/>
            </a:endParaRPr>
          </a:p>
          <a:p>
            <a:pPr marL="173736" indent="-173736">
              <a:buFont typeface="Arial" panose="020B0604020202020204" pitchFamily="34" charset="0"/>
              <a:buChar char="•"/>
            </a:pPr>
            <a:r>
              <a:rPr lang="en-US" sz="1200" b="0" i="0" u="none" strike="noStrike" kern="1200" baseline="0" dirty="0">
                <a:solidFill>
                  <a:schemeClr val="tx1"/>
                </a:solidFill>
                <a:latin typeface="+mn-lt"/>
                <a:ea typeface="+mn-ea"/>
                <a:cs typeface="+mn-cs"/>
              </a:rPr>
              <a:t>Collaboration is part of Accenture’s DNA and it is what sets us apart with our clients. This is why the communication method you choose can be as important as what you are communicating. To determine what communication method is appropriate for the particular purpose you have in mind:</a:t>
            </a:r>
          </a:p>
          <a:p>
            <a:pPr marL="400050" lvl="1" indent="-171450">
              <a:buFont typeface="Symbol" panose="05050102010706020507" pitchFamily="18" charset="2"/>
              <a:buChar char="-"/>
            </a:pPr>
            <a:r>
              <a:rPr lang="en-US" dirty="0">
                <a:solidFill>
                  <a:srgbClr val="000000"/>
                </a:solidFill>
              </a:rPr>
              <a:t>Identify the purpose </a:t>
            </a:r>
          </a:p>
          <a:p>
            <a:pPr marL="400050" lvl="1" indent="-171450">
              <a:buFont typeface="Symbol" panose="05050102010706020507" pitchFamily="18" charset="2"/>
              <a:buChar char="-"/>
            </a:pPr>
            <a:r>
              <a:rPr lang="en-US" dirty="0">
                <a:solidFill>
                  <a:srgbClr val="000000"/>
                </a:solidFill>
              </a:rPr>
              <a:t>Determine your audience’s communication preference </a:t>
            </a:r>
          </a:p>
          <a:p>
            <a:pPr marL="400050" lvl="1" indent="-171450">
              <a:buFont typeface="Symbol" panose="05050102010706020507" pitchFamily="18" charset="2"/>
              <a:buChar char="-"/>
            </a:pPr>
            <a:r>
              <a:rPr lang="en-US" dirty="0">
                <a:solidFill>
                  <a:srgbClr val="000000"/>
                </a:solidFill>
              </a:rPr>
              <a:t>Determine the appropriate time</a:t>
            </a:r>
          </a:p>
          <a:p>
            <a:pPr marL="400050" lvl="1" indent="-171450">
              <a:buFont typeface="Symbol" panose="05050102010706020507" pitchFamily="18" charset="2"/>
              <a:buChar char="-"/>
            </a:pPr>
            <a:r>
              <a:rPr lang="en-US" dirty="0">
                <a:solidFill>
                  <a:srgbClr val="000000"/>
                </a:solidFill>
              </a:rPr>
              <a:t>Select the appropriate method</a:t>
            </a:r>
          </a:p>
          <a:p>
            <a:pPr marL="400050" lvl="1" indent="-171450">
              <a:buFont typeface="Symbol" panose="05050102010706020507" pitchFamily="18" charset="2"/>
              <a:buChar char="-"/>
            </a:pPr>
            <a:r>
              <a:rPr lang="en-US" dirty="0">
                <a:solidFill>
                  <a:srgbClr val="000000"/>
                </a:solidFill>
              </a:rPr>
              <a:t>Prepare your message </a:t>
            </a:r>
          </a:p>
          <a:p>
            <a:pPr marL="400050" lvl="1" indent="-171450">
              <a:buFont typeface="Symbol" panose="05050102010706020507" pitchFamily="18" charset="2"/>
              <a:buChar char="-"/>
            </a:pPr>
            <a:r>
              <a:rPr lang="en-US" dirty="0">
                <a:solidFill>
                  <a:srgbClr val="000000"/>
                </a:solidFill>
              </a:rPr>
              <a:t>Deliver the message and learn from the results</a:t>
            </a:r>
          </a:p>
          <a:p>
            <a:endParaRPr lang="en-US" dirty="0"/>
          </a:p>
          <a:p>
            <a:r>
              <a:rPr lang="en-US" b="1" dirty="0">
                <a:sym typeface="Wingdings 3"/>
              </a:rPr>
              <a:t></a:t>
            </a:r>
            <a:r>
              <a:rPr lang="en-US" b="1" dirty="0"/>
              <a:t>Transition</a:t>
            </a:r>
            <a:r>
              <a:rPr lang="en-US" dirty="0"/>
              <a:t>:</a:t>
            </a:r>
          </a:p>
          <a:p>
            <a:r>
              <a:rPr lang="en-US" dirty="0"/>
              <a:t>We’ve looked</a:t>
            </a:r>
            <a:r>
              <a:rPr lang="en-US" baseline="0" dirty="0"/>
              <a:t> at what to consider when selecting the appropriate communication method. Let’s look at the most commonly used method at work and that’s emails.</a:t>
            </a:r>
            <a:endParaRPr lang="en-US" dirty="0"/>
          </a:p>
          <a:p>
            <a:endParaRPr lang="en-US" sz="1200" b="0" i="0" u="none" strike="noStrike" kern="1200" baseline="0" dirty="0">
              <a:solidFill>
                <a:schemeClr val="tx1"/>
              </a:solidFill>
              <a:latin typeface="+mn-lt"/>
              <a:ea typeface="+mn-ea"/>
              <a:cs typeface="+mn-cs"/>
            </a:endParaRP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27</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341453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b="0" dirty="0"/>
              <a:t>2</a:t>
            </a:r>
            <a:r>
              <a:rPr lang="en-US" dirty="0"/>
              <a:t> minutes</a:t>
            </a:r>
          </a:p>
          <a:p>
            <a:pPr lvl="0" eaLnBrk="0" fontAlgn="base" hangingPunct="0">
              <a:defRPr/>
            </a:pPr>
            <a:endParaRPr lang="en-US" dirty="0"/>
          </a:p>
          <a:p>
            <a:pPr lvl="0" eaLnBrk="0" fontAlgn="base" hangingPunct="0">
              <a:defRPr/>
            </a:pPr>
            <a:r>
              <a:rPr lang="en-US" b="1" dirty="0"/>
              <a:t>Facilitator Notes: </a:t>
            </a:r>
            <a:r>
              <a:rPr lang="en-US" b="0" dirty="0"/>
              <a:t>This is a quick group discussion that helps segue to email</a:t>
            </a:r>
            <a:r>
              <a:rPr lang="en-US" b="0" baseline="0" dirty="0"/>
              <a:t> writing as a critical tool for communication at the workplace.</a:t>
            </a:r>
            <a:r>
              <a:rPr lang="en-US" b="0" dirty="0"/>
              <a:t> </a:t>
            </a:r>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171450" lvl="0" indent="-171450" eaLnBrk="0" fontAlgn="base" hangingPunct="0">
              <a:buFont typeface="Arial" panose="020B0604020202020204" pitchFamily="34" charset="0"/>
              <a:buChar char="•"/>
              <a:defRPr/>
            </a:pPr>
            <a:r>
              <a:rPr lang="en-US" dirty="0"/>
              <a:t>Display</a:t>
            </a:r>
            <a:r>
              <a:rPr lang="en-US" baseline="0" dirty="0"/>
              <a:t> the Dilbert comic strip. Allow participants to read the strip and react.</a:t>
            </a:r>
          </a:p>
          <a:p>
            <a:pPr marL="171450" lvl="0" indent="-171450" eaLnBrk="0" fontAlgn="base" hangingPunct="0">
              <a:buFont typeface="Arial" panose="020B0604020202020204" pitchFamily="34" charset="0"/>
              <a:buChar char="•"/>
              <a:defRPr/>
            </a:pPr>
            <a:r>
              <a:rPr lang="en-US" baseline="0" dirty="0"/>
              <a:t>As the participants if they have had any similar experiences at work.</a:t>
            </a:r>
          </a:p>
          <a:p>
            <a:pPr marL="171450" indent="-171450">
              <a:buFont typeface="Arial" panose="020B0604020202020204" pitchFamily="34" charset="0"/>
              <a:buChar char="•"/>
            </a:pPr>
            <a:r>
              <a:rPr lang="en-US" dirty="0"/>
              <a:t>Share that according</a:t>
            </a:r>
            <a:r>
              <a:rPr lang="en-US" baseline="0" dirty="0"/>
              <a:t> to a Canadian survey, people spend a total of 17 hours a week reading, responding and sending work emails both at work and at home. </a:t>
            </a:r>
          </a:p>
          <a:p>
            <a:pPr marL="171450" indent="-171450">
              <a:buFont typeface="Arial" panose="020B0604020202020204" pitchFamily="34" charset="0"/>
              <a:buChar char="•"/>
            </a:pPr>
            <a:r>
              <a:rPr lang="en-US" baseline="0" dirty="0"/>
              <a:t>Ask a few participants: What is the amount of time you spend a week to do the same?</a:t>
            </a:r>
          </a:p>
          <a:p>
            <a:pPr marL="171450" indent="-171450">
              <a:buFont typeface="Arial" panose="020B0604020202020204" pitchFamily="34" charset="0"/>
              <a:buChar char="•"/>
            </a:pPr>
            <a:r>
              <a:rPr lang="en-US" baseline="0" dirty="0"/>
              <a:t>Whatever the number, it is evident that a large part of our work interactions are predominantly carried out through emails.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Click to reveal question - what are the different types of emails you deal with regularly?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Elicit responses and list the responses either on a whiteboard or flipchart.</a:t>
            </a:r>
            <a:endParaRPr lang="en-US" dirty="0"/>
          </a:p>
          <a:p>
            <a:pPr marL="171450" indent="-171450">
              <a:buFont typeface="Arial" panose="020B0604020202020204" pitchFamily="34" charset="0"/>
              <a:buChar char="•"/>
            </a:pPr>
            <a:endParaRPr lang="en-US" baseline="0" dirty="0"/>
          </a:p>
          <a:p>
            <a:r>
              <a:rPr lang="en-US" sz="1200" b="0" i="0" u="none" strike="noStrike" kern="1200" baseline="0" dirty="0">
                <a:solidFill>
                  <a:schemeClr val="tx1"/>
                </a:solidFill>
                <a:latin typeface="+mn-lt"/>
                <a:ea typeface="+mn-ea"/>
                <a:cs typeface="+mn-cs"/>
              </a:rPr>
              <a:t> </a:t>
            </a:r>
            <a:r>
              <a:rPr lang="en-US" sz="1200" b="0" dirty="0">
                <a:sym typeface="Wingdings 3"/>
              </a:rPr>
              <a:t></a:t>
            </a:r>
            <a:r>
              <a:rPr lang="en-US" sz="1200" b="1" dirty="0"/>
              <a:t>Transition:</a:t>
            </a:r>
          </a:p>
          <a:p>
            <a:pPr marL="0" indent="0">
              <a:buFont typeface="Arial" panose="020B0604020202020204" pitchFamily="34" charset="0"/>
              <a:buNone/>
            </a:pPr>
            <a:r>
              <a:rPr lang="en-US" dirty="0"/>
              <a:t>We’ve</a:t>
            </a:r>
            <a:r>
              <a:rPr lang="en-US" baseline="0" dirty="0"/>
              <a:t> just shared so many examples of emails just now. Based on their fundamental nature, we can categorize emails as… (reveal next slide)</a:t>
            </a:r>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28</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681385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b="0" dirty="0"/>
              <a:t>1</a:t>
            </a:r>
            <a:r>
              <a:rPr lang="en-US" dirty="0"/>
              <a:t> minute</a:t>
            </a:r>
          </a:p>
          <a:p>
            <a:pPr lvl="0" eaLnBrk="0" fontAlgn="base" hangingPunct="0">
              <a:defRPr/>
            </a:pPr>
            <a:endParaRPr lang="en-US" dirty="0"/>
          </a:p>
          <a:p>
            <a:pPr lvl="0" eaLnBrk="0" fontAlgn="base" hangingPunct="0">
              <a:defRPr/>
            </a:pPr>
            <a:r>
              <a:rPr lang="en-US" b="1" dirty="0"/>
              <a:t>Facilitator Notes:</a:t>
            </a:r>
            <a:r>
              <a:rPr lang="en-US" b="0" dirty="0"/>
              <a:t> This slide helps summarize the discussion carried out</a:t>
            </a:r>
            <a:r>
              <a:rPr lang="en-US" b="0" baseline="0" dirty="0"/>
              <a:t> on types of emails. Do not spend too much time in this section as you will have already covered most of the points in the discussion.</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 Click to reveal and use the content</a:t>
            </a:r>
            <a:r>
              <a:rPr lang="en-US" baseline="0" dirty="0"/>
              <a:t> on the slide as to summarize the types of emails.</a:t>
            </a:r>
            <a:endParaRPr lang="en-US" dirty="0"/>
          </a:p>
          <a:p>
            <a:pPr lvl="0" eaLnBrk="0" fontAlgn="base" hangingPunct="0">
              <a:defRPr/>
            </a:pPr>
            <a:r>
              <a:rPr lang="en-US" b="1" dirty="0"/>
              <a:t> </a:t>
            </a:r>
            <a:endParaRPr lang="en-US" baseline="0" dirty="0"/>
          </a:p>
          <a:p>
            <a:r>
              <a:rPr lang="en-US" sz="1200" b="0" i="0" u="none" strike="noStrike" kern="1200" baseline="0" dirty="0">
                <a:solidFill>
                  <a:schemeClr val="tx1"/>
                </a:solidFill>
                <a:latin typeface="+mn-lt"/>
                <a:ea typeface="+mn-ea"/>
                <a:cs typeface="+mn-cs"/>
              </a:rPr>
              <a:t> </a:t>
            </a:r>
            <a:r>
              <a:rPr lang="en-US" sz="1200" b="0" dirty="0">
                <a:sym typeface="Wingdings 3"/>
              </a:rPr>
              <a:t></a:t>
            </a:r>
            <a:r>
              <a:rPr lang="en-US" sz="1200" b="1" dirty="0"/>
              <a:t>Transition:</a:t>
            </a:r>
          </a:p>
          <a:p>
            <a:pPr marL="0" indent="0">
              <a:buFont typeface="Arial" panose="020B0604020202020204" pitchFamily="34" charset="0"/>
              <a:buNone/>
            </a:pPr>
            <a:r>
              <a:rPr lang="en-US" dirty="0"/>
              <a:t>We are familiar with email writing because it’s something we do</a:t>
            </a:r>
            <a:r>
              <a:rPr lang="en-US" baseline="0" dirty="0"/>
              <a:t> everyday. However, this workshop is not about how to write emails but more specifically how to use emails as a means of communicating and doing so effectively. Gaining expertise in doing so isn’t rocket science really; it just requires us following all the techniques we’ve practiced since yesterday and some that we’ve covered today. Additionally, using some power words/phrases based on the situation will help us write simple yet effective emails. Let’s look at some phrases and words we can use based on some context.</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29</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16005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indent="0" algn="l" defTabSz="914400" rtl="0" eaLnBrk="0" fontAlgn="base" latinLnBrk="0" hangingPunct="0">
              <a:spcBef>
                <a:spcPts val="0"/>
              </a:spcBef>
              <a:spcAft>
                <a:spcPts val="0"/>
              </a:spcAft>
              <a:buClrTx/>
              <a:buSzTx/>
              <a:buFontTx/>
              <a:buNone/>
              <a:tabLst/>
              <a:defRPr/>
            </a:pPr>
            <a:r>
              <a:rPr lang="en-US" sz="1200" b="1" dirty="0"/>
              <a:t>Duration: </a:t>
            </a:r>
            <a:r>
              <a:rPr lang="en-US" sz="1200" b="0" dirty="0"/>
              <a:t>4 minutes </a:t>
            </a:r>
            <a:r>
              <a:rPr lang="en-US" sz="1200" kern="1200" dirty="0">
                <a:effectLst/>
              </a:rPr>
              <a:t>(3 minutes for the activity + 1 minute for the debrief)</a:t>
            </a:r>
            <a:endParaRPr lang="en-US" sz="1200" dirty="0"/>
          </a:p>
          <a:p>
            <a:pPr eaLnBrk="1" fontAlgn="auto" hangingPunct="1">
              <a:spcBef>
                <a:spcPts val="0"/>
              </a:spcBef>
              <a:spcAft>
                <a:spcPts val="0"/>
              </a:spcAft>
              <a:defRPr/>
            </a:pPr>
            <a:endParaRPr lang="en-US" sz="1200" b="1" dirty="0"/>
          </a:p>
          <a:p>
            <a:pPr eaLnBrk="1" fontAlgn="auto" hangingPunct="1">
              <a:spcBef>
                <a:spcPts val="0"/>
              </a:spcBef>
              <a:spcAft>
                <a:spcPts val="0"/>
              </a:spcAft>
              <a:defRPr/>
            </a:pPr>
            <a:r>
              <a:rPr lang="en-US" sz="1200" b="1" dirty="0"/>
              <a:t>Facilitator Notes:</a:t>
            </a:r>
            <a:endParaRPr kumimoji="0" lang="en-US" sz="1200" b="1" i="0" u="none" strike="noStrike" kern="1200" cap="none" spc="0" normalizeH="0" baseline="0" noProof="0" dirty="0">
              <a:ln>
                <a:noFill/>
              </a:ln>
              <a:effectLst/>
              <a:uLnTx/>
              <a:uFillTx/>
            </a:endParaRPr>
          </a:p>
          <a:p>
            <a:pPr marL="0" marR="0" lvl="0" indent="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Activity Introduction (For facilitator’s reference only): </a:t>
            </a:r>
          </a:p>
          <a:p>
            <a:pPr marL="0" marR="0" lvl="0" indent="0" algn="l" defTabSz="914400" rtl="0" eaLnBrk="1" fontAlgn="auto" latinLnBrk="0" hangingPunct="1">
              <a:spcBef>
                <a:spcPts val="0"/>
              </a:spcBef>
              <a:spcAft>
                <a:spcPts val="0"/>
              </a:spcAft>
              <a:buClrTx/>
              <a:buSzTx/>
              <a:buFontTx/>
              <a:buNone/>
              <a:tabLst/>
              <a:defRPr/>
            </a:pPr>
            <a:r>
              <a:rPr lang="en-US" sz="1200" dirty="0"/>
              <a:t>The</a:t>
            </a:r>
            <a:r>
              <a:rPr lang="en-US" sz="1200" baseline="0" dirty="0"/>
              <a:t> intent of this</a:t>
            </a:r>
            <a:r>
              <a:rPr lang="en-US" sz="1200" dirty="0"/>
              <a:t> activity is to </a:t>
            </a:r>
            <a:r>
              <a:rPr lang="en-US" sz="1200" baseline="0" dirty="0"/>
              <a:t>illustrate that messages can be interpreted in more than one way in the absence of structured communication. If the objective of the communication is not explained at the start, recipients often fail to understand the context of the supporting details. </a:t>
            </a:r>
          </a:p>
          <a:p>
            <a:pPr marL="0" marR="0" lvl="0" indent="0" defTabSz="914400" rtl="0" eaLnBrk="1" fontAlgn="auto" latinLnBrk="0" hangingPunct="1">
              <a:spcBef>
                <a:spcPts val="0"/>
              </a:spcBef>
              <a:spcAft>
                <a:spcPts val="0"/>
              </a:spcAft>
              <a:buClrTx/>
              <a:buSzTx/>
              <a:buFont typeface="Wingdings"/>
              <a:buNone/>
              <a:tabLst/>
              <a:defRPr/>
            </a:pPr>
            <a:endParaRPr kumimoji="0" lang="en-US" sz="1200" b="1" i="0" u="none" strike="noStrike" kern="1200" cap="none" spc="0" normalizeH="0" baseline="0" noProof="0" dirty="0">
              <a:ln>
                <a:noFill/>
              </a:ln>
              <a:effectLst/>
              <a:uLnTx/>
              <a:uFillTx/>
            </a:endParaRPr>
          </a:p>
          <a:p>
            <a:pPr marL="0" marR="0" lvl="0" indent="0" defTabSz="914400" rtl="0" eaLnBrk="1" fontAlgn="auto" latinLnBrk="0" hangingPunct="1">
              <a:spcBef>
                <a:spcPts val="0"/>
              </a:spcBef>
              <a:spcAft>
                <a:spcPts val="0"/>
              </a:spcAft>
              <a:buClrTx/>
              <a:buSzTx/>
              <a:buFont typeface="Wingdings"/>
              <a:buChar char="8"/>
              <a:tabLst/>
              <a:defRPr/>
            </a:pPr>
            <a:r>
              <a:rPr kumimoji="0" lang="en-US" sz="1200" b="1" i="0" u="none" strike="noStrike" kern="1200" cap="none" spc="0" normalizeH="0" baseline="0" noProof="0" dirty="0">
                <a:ln>
                  <a:noFill/>
                </a:ln>
                <a:effectLst/>
                <a:uLnTx/>
                <a:uFillTx/>
              </a:rPr>
              <a:t> Do:</a:t>
            </a:r>
            <a:endParaRPr kumimoji="0" lang="en-US" sz="1200" b="1" i="0" u="none" strike="noStrike" kern="1200" cap="none" spc="0" normalizeH="0" baseline="0" noProof="0" dirty="0">
              <a:ln>
                <a:noFill/>
              </a:ln>
              <a:effectLst/>
              <a:uLnTx/>
              <a:uFillTx/>
              <a:sym typeface="Webdings"/>
            </a:endParaRPr>
          </a:p>
          <a:p>
            <a:pPr marL="228600" marR="0" lvl="0" indent="-228600"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Explain the activity to participants.</a:t>
            </a:r>
          </a:p>
          <a:p>
            <a:pPr marL="228600" indent="-228600">
              <a:spcBef>
                <a:spcPts val="0"/>
              </a:spcBef>
              <a:spcAft>
                <a:spcPts val="0"/>
              </a:spcAft>
              <a:buFont typeface="Arial" panose="020B0604020202020204" pitchFamily="34" charset="0"/>
              <a:buChar char="•"/>
              <a:defRPr/>
            </a:pPr>
            <a:r>
              <a:rPr kumimoji="0" lang="en-US" sz="1200" b="0" i="0" u="none" strike="noStrike" kern="1200" cap="none" spc="0" normalizeH="0" baseline="0" noProof="0" dirty="0">
                <a:ln>
                  <a:noFill/>
                </a:ln>
                <a:effectLst/>
                <a:uLnTx/>
                <a:uFillTx/>
                <a:sym typeface="Webdings"/>
              </a:rPr>
              <a:t>Read out the instructions only once to draw the figure. Click to display the instructions on the slide simultaneously. </a:t>
            </a:r>
          </a:p>
          <a:p>
            <a:pPr marL="228600" marR="0" indent="-228600"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Move around the class and pick out 2-3 drawings that are starkly different and show it to the class. </a:t>
            </a:r>
            <a:r>
              <a:rPr lang="en-US" sz="1200" b="0" baseline="0" dirty="0"/>
              <a:t>Ask participants to observe and compare the images.  </a:t>
            </a:r>
          </a:p>
          <a:p>
            <a:pPr marL="228600" marR="0" indent="-228600"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After comparing the drawings, ask the participants to share their thoughts and feelings on completing this activity. </a:t>
            </a:r>
          </a:p>
          <a:p>
            <a:pPr marL="228600" marR="0" indent="-228600"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It is expected that the participants feel confused and will have no clarity on the purpose of this activity.</a:t>
            </a:r>
          </a:p>
          <a:p>
            <a:pPr marL="228600" marR="0" indent="-228600"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Tell the participants that that we will try the activity again but in a different way. </a:t>
            </a:r>
          </a:p>
          <a:p>
            <a:pPr marL="0" indent="0">
              <a:spcBef>
                <a:spcPts val="0"/>
              </a:spcBef>
              <a:spcAft>
                <a:spcPts val="0"/>
              </a:spcAft>
              <a:buSzPct val="180000"/>
              <a:buNone/>
            </a:pPr>
            <a:endParaRPr lang="en-IN" sz="1200" b="1" dirty="0"/>
          </a:p>
          <a:p>
            <a:pPr marL="117468" indent="-117468">
              <a:spcBef>
                <a:spcPts val="0"/>
              </a:spcBef>
              <a:spcAft>
                <a:spcPts val="0"/>
              </a:spcAft>
              <a:buSzPct val="180000"/>
              <a:buBlip>
                <a:blip r:embed="rId3"/>
              </a:buBlip>
            </a:pPr>
            <a:r>
              <a:rPr lang="en-IN" sz="1200" b="1" dirty="0"/>
              <a:t>In a Virtual Session: </a:t>
            </a:r>
            <a:endParaRPr lang="en-US" sz="1200" b="1" dirty="0"/>
          </a:p>
          <a:p>
            <a:pPr marL="228600" indent="-228600">
              <a:spcBef>
                <a:spcPts val="0"/>
              </a:spcBef>
              <a:spcAft>
                <a:spcPts val="0"/>
              </a:spcAft>
              <a:buFont typeface="Arial" panose="020B0604020202020204" pitchFamily="34" charset="0"/>
              <a:buChar char="•"/>
            </a:pPr>
            <a:r>
              <a:rPr lang="en-US" sz="1200" dirty="0"/>
              <a:t>Get a couple</a:t>
            </a:r>
            <a:r>
              <a:rPr lang="en-US" sz="1200" baseline="0" dirty="0"/>
              <a:t> of participants from each location to </a:t>
            </a:r>
            <a:r>
              <a:rPr lang="en-US" sz="1200" dirty="0"/>
              <a:t>present in a round-robin manner. </a:t>
            </a:r>
          </a:p>
          <a:p>
            <a:pPr marL="228600" indent="-228600">
              <a:spcBef>
                <a:spcPts val="0"/>
              </a:spcBef>
              <a:spcAft>
                <a:spcPts val="0"/>
              </a:spcAft>
              <a:buFont typeface="Arial" panose="020B0604020202020204" pitchFamily="34" charset="0"/>
              <a:buChar char="•"/>
            </a:pPr>
            <a:r>
              <a:rPr lang="en-US" dirty="0"/>
              <a:t>Ask participants to observe and compare the images.  </a:t>
            </a:r>
          </a:p>
          <a:p>
            <a:pPr marL="228600" indent="-228600">
              <a:spcBef>
                <a:spcPts val="0"/>
              </a:spcBef>
              <a:spcAft>
                <a:spcPts val="0"/>
              </a:spcAft>
              <a:buFont typeface="Arial" panose="020B0604020202020204" pitchFamily="34" charset="0"/>
              <a:buChar char="•"/>
            </a:pPr>
            <a:r>
              <a:rPr lang="en-US" dirty="0">
                <a:sym typeface="Webdings"/>
              </a:rPr>
              <a:t>After comparing drawings, ask the participants to share their thoughts and feelings on completing this activity. </a:t>
            </a:r>
          </a:p>
          <a:p>
            <a:pPr marL="228600" indent="-228600">
              <a:buFont typeface="Arial" panose="020B0604020202020204" pitchFamily="34" charset="0"/>
              <a:buChar char="•"/>
            </a:pPr>
            <a:r>
              <a:rPr lang="en-US" dirty="0">
                <a:sym typeface="Webdings"/>
              </a:rPr>
              <a:t>Tell the participants that that we will try the activity again but in a different way. </a:t>
            </a:r>
          </a:p>
          <a:p>
            <a:pPr>
              <a:spcBef>
                <a:spcPts val="0"/>
              </a:spcBef>
              <a:spcAft>
                <a:spcPts val="0"/>
              </a:spcAft>
            </a:pPr>
            <a:endParaRPr lang="en-US" dirty="0">
              <a:sym typeface="Webdings"/>
            </a:endParaRPr>
          </a:p>
          <a:p>
            <a:pPr marL="0" marR="0" lvl="0" indent="0" algn="r" defTabSz="914400" rtl="0" eaLnBrk="0" fontAlgn="base" latinLnBrk="0" hangingPunct="0">
              <a:spcBef>
                <a:spcPts val="0"/>
              </a:spcBef>
              <a:spcAft>
                <a:spcPts val="0"/>
              </a:spcAft>
              <a:buClrTx/>
              <a:buSzTx/>
              <a:buFontTx/>
              <a:buNone/>
              <a:tabLst/>
              <a:defRPr/>
            </a:pPr>
            <a:r>
              <a:rPr lang="en-US" sz="1200" i="1" dirty="0"/>
              <a:t>Continued on next slide.</a:t>
            </a:r>
          </a:p>
          <a:p>
            <a:pPr marR="0" lvl="0" defTabSz="914400" rtl="0" eaLnBrk="0" fontAlgn="base" latinLnBrk="0" hangingPunct="0">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sym typeface="Webdings"/>
            </a:endParaRP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691942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5 minutes</a:t>
            </a:r>
          </a:p>
          <a:p>
            <a:pPr lvl="0" eaLnBrk="0" fontAlgn="base" hangingPunct="0">
              <a:defRPr/>
            </a:pPr>
            <a:endParaRPr lang="en-US" dirty="0"/>
          </a:p>
          <a:p>
            <a:pPr lvl="0" eaLnBrk="0" fontAlgn="base" hangingPunct="0">
              <a:defRPr/>
            </a:pPr>
            <a:r>
              <a:rPr lang="en-US" b="1" dirty="0"/>
              <a:t>Facilitator Notes:</a:t>
            </a:r>
            <a:r>
              <a:rPr lang="en-US" b="0" dirty="0"/>
              <a:t> Use this slide to introduce</a:t>
            </a:r>
            <a:r>
              <a:rPr lang="en-US" b="0" baseline="0" dirty="0"/>
              <a:t> the participants to some hot words and phrases that can be used when creating a new email.</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171450" lvl="0" indent="-171450" eaLnBrk="0" fontAlgn="base" hangingPunct="0">
              <a:buFont typeface="Arial" panose="020B0604020202020204" pitchFamily="34" charset="0"/>
              <a:buChar char="•"/>
              <a:defRPr/>
            </a:pPr>
            <a:r>
              <a:rPr lang="en-US" dirty="0"/>
              <a:t>Reveal</a:t>
            </a:r>
            <a:r>
              <a:rPr lang="en-US" baseline="0" dirty="0"/>
              <a:t> the context first and ask the participants what they understand about the context and ask them to share examples that they would use.</a:t>
            </a:r>
          </a:p>
          <a:p>
            <a:pPr marL="171450" lvl="0" indent="-171450" eaLnBrk="0" fontAlgn="base" hangingPunct="0">
              <a:buFont typeface="Arial" panose="020B0604020202020204" pitchFamily="34" charset="0"/>
              <a:buChar char="•"/>
              <a:defRPr/>
            </a:pPr>
            <a:r>
              <a:rPr lang="en-US" baseline="0" dirty="0"/>
              <a:t>Then reveal the hot words/phrases. </a:t>
            </a:r>
          </a:p>
          <a:p>
            <a:pPr marL="171450" lvl="0" indent="-171450" eaLnBrk="0" fontAlgn="base" hangingPunct="0">
              <a:buFont typeface="Arial" panose="020B0604020202020204" pitchFamily="34" charset="0"/>
              <a:buChar char="•"/>
              <a:defRPr/>
            </a:pPr>
            <a:r>
              <a:rPr lang="en-US" baseline="0" dirty="0"/>
              <a:t>Subsequently, click to reveal the general guidelines to explain and support the recommendations.</a:t>
            </a:r>
          </a:p>
          <a:p>
            <a:pPr marL="171450" lvl="0" indent="-171450" eaLnBrk="0" fontAlgn="base" hangingPunct="0">
              <a:buFont typeface="Arial" panose="020B0604020202020204" pitchFamily="34" charset="0"/>
              <a:buChar char="•"/>
              <a:defRPr/>
            </a:pPr>
            <a:r>
              <a:rPr lang="en-US" baseline="0" dirty="0"/>
              <a:t>Also invite inputs from the participants if they would like to add anything to the list based on the context.</a:t>
            </a:r>
            <a:endParaRPr lang="en-US" dirty="0"/>
          </a:p>
          <a:p>
            <a:pPr lvl="0" eaLnBrk="0" fontAlgn="base" hangingPunct="0">
              <a:defRPr/>
            </a:pPr>
            <a:r>
              <a:rPr lang="en-US" b="1" dirty="0"/>
              <a:t> </a:t>
            </a:r>
          </a:p>
          <a:p>
            <a:r>
              <a:rPr lang="en-US" sz="1200" b="0" i="0" u="none" strike="noStrike" kern="1200" baseline="0" dirty="0">
                <a:solidFill>
                  <a:schemeClr val="tx1"/>
                </a:solidFill>
                <a:latin typeface="+mn-lt"/>
                <a:ea typeface="+mn-ea"/>
                <a:cs typeface="+mn-cs"/>
              </a:rPr>
              <a:t> </a:t>
            </a:r>
            <a:r>
              <a:rPr lang="en-US" sz="1200" b="0" dirty="0">
                <a:sym typeface="Wingdings 3"/>
              </a:rPr>
              <a:t></a:t>
            </a:r>
            <a:r>
              <a:rPr lang="en-US" sz="1200" b="1" dirty="0"/>
              <a:t>Transition:</a:t>
            </a:r>
          </a:p>
          <a:p>
            <a:pPr lvl="0" eaLnBrk="0" fontAlgn="base" hangingPunct="0">
              <a:defRPr/>
            </a:pPr>
            <a:r>
              <a:rPr lang="en-US" dirty="0"/>
              <a:t>Now that we have looked</a:t>
            </a:r>
            <a:r>
              <a:rPr lang="en-US" baseline="0" dirty="0"/>
              <a:t> at some recommendations, let’s try writing an email by putting these to use.</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426170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10 minutes</a:t>
            </a:r>
          </a:p>
          <a:p>
            <a:pPr lvl="0" eaLnBrk="0" fontAlgn="base" hangingPunct="0">
              <a:defRPr/>
            </a:pPr>
            <a:endParaRPr lang="en-US" dirty="0"/>
          </a:p>
          <a:p>
            <a:pPr lvl="0" eaLnBrk="0" fontAlgn="base" hangingPunct="0">
              <a:defRPr/>
            </a:pPr>
            <a:r>
              <a:rPr lang="en-US" b="1" dirty="0"/>
              <a:t>Facilitator Notes:</a:t>
            </a:r>
            <a:r>
              <a:rPr lang="en-US" b="0" dirty="0"/>
              <a:t> This is a simple exercise</a:t>
            </a:r>
            <a:r>
              <a:rPr lang="en-US" b="0" baseline="0" dirty="0"/>
              <a:t> to allow participants to work on writing a simple email based on what they’ve covered so far. </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 Divide</a:t>
            </a:r>
            <a:r>
              <a:rPr lang="en-US" baseline="0" dirty="0"/>
              <a:t> the class into small groups of 3 to 4 participants each. Ensure you mix the group well.</a:t>
            </a:r>
          </a:p>
          <a:p>
            <a:pPr marL="228600" lvl="0" indent="-228600" eaLnBrk="0" fontAlgn="base" hangingPunct="0">
              <a:buFont typeface="Arial" panose="020B0604020202020204" pitchFamily="34" charset="0"/>
              <a:buChar char="•"/>
              <a:defRPr/>
            </a:pPr>
            <a:r>
              <a:rPr lang="en-US" baseline="0" dirty="0"/>
              <a:t>Instruct the group that you will provide a scenario and they will need to draft an email based on the scenario. However, although they are in groups, the first time they will need to draft the emails individually. Tell them that they have 3 minutes to get their first drafts together.</a:t>
            </a:r>
          </a:p>
          <a:p>
            <a:pPr marL="228600" lvl="0" indent="-228600" eaLnBrk="0" fontAlgn="base" hangingPunct="0">
              <a:buFont typeface="Arial" panose="020B0604020202020204" pitchFamily="34" charset="0"/>
              <a:buChar char="•"/>
              <a:defRPr/>
            </a:pPr>
            <a:r>
              <a:rPr lang="en-US" baseline="0" dirty="0"/>
              <a:t>Once you have instructed the participants, reveal the scenario. Check if everyone has understood the scenario.</a:t>
            </a:r>
          </a:p>
          <a:p>
            <a:pPr marL="228600" lvl="0" indent="-228600" eaLnBrk="0" fontAlgn="base" hangingPunct="0">
              <a:buFont typeface="Arial" panose="020B0604020202020204" pitchFamily="34" charset="0"/>
              <a:buChar char="•"/>
              <a:defRPr/>
            </a:pPr>
            <a:r>
              <a:rPr lang="en-US" baseline="0" dirty="0"/>
              <a:t>Once 3 minutes are up, have the participants work in their groups and share their drafts with each other. They will then finalize on one single draft mail, make any edits to it and share it with others. Give them 3 minutes to complete this.</a:t>
            </a:r>
          </a:p>
          <a:p>
            <a:pPr marL="228600" lvl="0" indent="-228600" eaLnBrk="0" fontAlgn="base" hangingPunct="0">
              <a:buFont typeface="Arial" panose="020B0604020202020204" pitchFamily="34" charset="0"/>
              <a:buChar char="•"/>
              <a:defRPr/>
            </a:pPr>
            <a:r>
              <a:rPr lang="en-US" baseline="0" dirty="0"/>
              <a:t>At the end of 3 minutes, invite one of the teams to present their email draft. Invite other teams to provide constructive feedback; they are to only listen to feedback and not try justifying. </a:t>
            </a:r>
          </a:p>
          <a:p>
            <a:pPr marL="228600" lvl="0" indent="-228600" eaLnBrk="0" fontAlgn="base" hangingPunct="0">
              <a:buFont typeface="Arial" panose="020B0604020202020204" pitchFamily="34" charset="0"/>
              <a:buChar char="•"/>
              <a:defRPr/>
            </a:pPr>
            <a:r>
              <a:rPr lang="en-US" baseline="0" dirty="0"/>
              <a:t>Depending on time, cover a couple of the drafts.</a:t>
            </a:r>
            <a:endParaRPr lang="en-US" dirty="0"/>
          </a:p>
          <a:p>
            <a:pPr lvl="0" eaLnBrk="0" fontAlgn="base" hangingPunct="0">
              <a:defRPr/>
            </a:pPr>
            <a:r>
              <a:rPr lang="en-US" b="1" dirty="0"/>
              <a:t> </a:t>
            </a:r>
          </a:p>
          <a:p>
            <a:pPr lvl="0" eaLnBrk="0" fontAlgn="base" hangingPunct="0">
              <a:defRPr/>
            </a:pPr>
            <a:r>
              <a:rPr lang="en-US" dirty="0">
                <a:sym typeface="Webdings"/>
              </a:rPr>
              <a:t> </a:t>
            </a:r>
            <a:r>
              <a:rPr lang="en-US" b="1" dirty="0"/>
              <a:t>Explain:</a:t>
            </a:r>
            <a:endParaRPr lang="en-US" dirty="0"/>
          </a:p>
          <a:p>
            <a:r>
              <a:rPr lang="en-US" dirty="0"/>
              <a:t>We</a:t>
            </a:r>
            <a:r>
              <a:rPr lang="en-US" baseline="0" dirty="0"/>
              <a:t> have looked at some useful phrases and words that can be used when creating emails. Let’s look at some that we can use when responding to email.</a:t>
            </a: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31</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733178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5 minutes</a:t>
            </a:r>
          </a:p>
          <a:p>
            <a:pPr lvl="0" eaLnBrk="0" fontAlgn="base" hangingPunct="0">
              <a:defRPr/>
            </a:pPr>
            <a:endParaRPr lang="en-US" dirty="0"/>
          </a:p>
          <a:p>
            <a:pPr lvl="0" eaLnBrk="0" fontAlgn="base" hangingPunct="0">
              <a:defRPr/>
            </a:pPr>
            <a:r>
              <a:rPr lang="en-US" b="1" dirty="0"/>
              <a:t>Facilitator Notes:</a:t>
            </a:r>
            <a:r>
              <a:rPr lang="en-US" b="0" dirty="0"/>
              <a:t> Use this slide to introduce</a:t>
            </a:r>
            <a:r>
              <a:rPr lang="en-US" b="0" baseline="0" dirty="0"/>
              <a:t> the participants to some hot words and phrases that can be used when responding to an email.</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171450" lvl="0" indent="-171450" eaLnBrk="0" fontAlgn="base" hangingPunct="0">
              <a:buFont typeface="Arial" panose="020B0604020202020204" pitchFamily="34" charset="0"/>
              <a:buChar char="•"/>
              <a:defRPr/>
            </a:pPr>
            <a:r>
              <a:rPr lang="en-US" dirty="0"/>
              <a:t>Reveal</a:t>
            </a:r>
            <a:r>
              <a:rPr lang="en-US" baseline="0" dirty="0"/>
              <a:t> the context first and ask the participants what they understand about the context and ask them to share examples that they would use.</a:t>
            </a:r>
          </a:p>
          <a:p>
            <a:pPr marL="171450" lvl="0" indent="-171450" eaLnBrk="0" fontAlgn="base" hangingPunct="0">
              <a:buFont typeface="Arial" panose="020B0604020202020204" pitchFamily="34" charset="0"/>
              <a:buChar char="•"/>
              <a:defRPr/>
            </a:pPr>
            <a:r>
              <a:rPr lang="en-US" baseline="0" dirty="0"/>
              <a:t>Then reveal the hot words/phrases. </a:t>
            </a:r>
          </a:p>
          <a:p>
            <a:pPr marL="171450" lvl="0" indent="-171450" eaLnBrk="0" fontAlgn="base" hangingPunct="0">
              <a:buFont typeface="Arial" panose="020B0604020202020204" pitchFamily="34" charset="0"/>
              <a:buChar char="•"/>
              <a:defRPr/>
            </a:pPr>
            <a:r>
              <a:rPr lang="en-US" baseline="0" dirty="0"/>
              <a:t>Subsequently, click to reveal the general guidelines to explain and support the recommendations.</a:t>
            </a:r>
          </a:p>
          <a:p>
            <a:pPr marL="171450" lvl="0" indent="-171450" eaLnBrk="0" fontAlgn="base" hangingPunct="0">
              <a:buFont typeface="Arial" panose="020B0604020202020204" pitchFamily="34" charset="0"/>
              <a:buChar char="•"/>
              <a:defRPr/>
            </a:pPr>
            <a:r>
              <a:rPr lang="en-US" baseline="0" dirty="0"/>
              <a:t>Also invite inputs from the participants if they would like to add anything to the list based on the context.</a:t>
            </a:r>
            <a:endParaRPr lang="en-US" dirty="0"/>
          </a:p>
          <a:p>
            <a:pPr lvl="0" eaLnBrk="0" fontAlgn="base" hangingPunct="0">
              <a:defRPr/>
            </a:pPr>
            <a:r>
              <a:rPr lang="en-US" b="1" dirty="0"/>
              <a:t> </a:t>
            </a:r>
          </a:p>
          <a:p>
            <a:r>
              <a:rPr lang="en-US" sz="1200" b="0" i="0" u="none" strike="noStrike" kern="1200" baseline="0" dirty="0">
                <a:solidFill>
                  <a:schemeClr val="tx1"/>
                </a:solidFill>
                <a:latin typeface="+mn-lt"/>
                <a:ea typeface="+mn-ea"/>
                <a:cs typeface="+mn-cs"/>
              </a:rPr>
              <a:t> </a:t>
            </a:r>
            <a:r>
              <a:rPr lang="en-US" sz="1200" b="0" dirty="0">
                <a:sym typeface="Wingdings 3"/>
              </a:rPr>
              <a:t></a:t>
            </a:r>
            <a:r>
              <a:rPr lang="en-US" sz="1200" b="1" dirty="0"/>
              <a:t>Transition:</a:t>
            </a:r>
          </a:p>
          <a:p>
            <a:pPr lvl="0" eaLnBrk="0" fontAlgn="base" hangingPunct="0">
              <a:defRPr/>
            </a:pPr>
            <a:r>
              <a:rPr lang="en-US" dirty="0"/>
              <a:t>Now that we have looked</a:t>
            </a:r>
            <a:r>
              <a:rPr lang="en-US" baseline="0" dirty="0"/>
              <a:t> at some recommendations, let’s review an email.</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752977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6 minutes</a:t>
            </a:r>
          </a:p>
          <a:p>
            <a:pPr lvl="0" eaLnBrk="0" fontAlgn="base" hangingPunct="0">
              <a:defRPr/>
            </a:pPr>
            <a:endParaRPr lang="en-US" dirty="0"/>
          </a:p>
          <a:p>
            <a:pPr lvl="0" eaLnBrk="0" fontAlgn="base" hangingPunct="0">
              <a:defRPr/>
            </a:pPr>
            <a:r>
              <a:rPr lang="en-US" b="1" dirty="0"/>
              <a:t>Facilitator Notes:</a:t>
            </a:r>
            <a:r>
              <a:rPr lang="en-US" b="0" dirty="0"/>
              <a:t> Use</a:t>
            </a:r>
            <a:r>
              <a:rPr lang="en-US" b="0" baseline="0" dirty="0"/>
              <a:t> this activity to build the participants’ awareness of simple errors made that impact effective email communication.</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 Instruct</a:t>
            </a:r>
            <a:r>
              <a:rPr lang="en-US" baseline="0" dirty="0"/>
              <a:t> the participants to work in their groups for this activity. Tell them that they will have 3 minutes to review an email in their groups. They will need to identify and list any issues they find in the mail.</a:t>
            </a:r>
          </a:p>
          <a:p>
            <a:pPr marL="228600" lvl="0" indent="-228600" eaLnBrk="0" fontAlgn="base" hangingPunct="0">
              <a:buFont typeface="Arial" panose="020B0604020202020204" pitchFamily="34" charset="0"/>
              <a:buChar char="•"/>
              <a:defRPr/>
            </a:pPr>
            <a:r>
              <a:rPr lang="en-US" baseline="0" dirty="0"/>
              <a:t>Reveal the email. Do not reveal the issues at this point. Allow the participants 3 minutes to work as a group. </a:t>
            </a:r>
          </a:p>
          <a:p>
            <a:pPr marL="228600" lvl="0" indent="-228600" eaLnBrk="0" fontAlgn="base" hangingPunct="0">
              <a:buFont typeface="Arial" panose="020B0604020202020204" pitchFamily="34" charset="0"/>
              <a:buChar char="•"/>
              <a:defRPr/>
            </a:pPr>
            <a:r>
              <a:rPr lang="en-US" baseline="0" dirty="0"/>
              <a:t>At the end of 3 minutes, as each team to share one of the issues they found. Check if other teams have the same listed. Validate all responses. </a:t>
            </a:r>
          </a:p>
          <a:p>
            <a:pPr marL="228600" lvl="0" indent="-228600" eaLnBrk="0" fontAlgn="base" hangingPunct="0">
              <a:buFont typeface="Arial" panose="020B0604020202020204" pitchFamily="34" charset="0"/>
              <a:buChar char="•"/>
              <a:defRPr/>
            </a:pPr>
            <a:r>
              <a:rPr lang="en-US" baseline="0" dirty="0"/>
              <a:t>Reveal all the key issues highlighted on the slide. Use this to summarize the issues.</a:t>
            </a:r>
            <a:endParaRPr lang="en-US" dirty="0"/>
          </a:p>
          <a:p>
            <a:pPr lvl="0" eaLnBrk="0" fontAlgn="base" hangingPunct="0">
              <a:defRPr/>
            </a:pPr>
            <a:endParaRPr lang="en-US" b="1" dirty="0"/>
          </a:p>
          <a:p>
            <a:r>
              <a:rPr lang="en-US" sz="1200" b="0" dirty="0">
                <a:sym typeface="Wingdings 3"/>
              </a:rPr>
              <a:t></a:t>
            </a:r>
            <a:r>
              <a:rPr lang="en-US" sz="1200" b="1" dirty="0"/>
              <a:t>Transition:</a:t>
            </a:r>
          </a:p>
          <a:p>
            <a:pPr lvl="0" eaLnBrk="0" fontAlgn="base" hangingPunct="0">
              <a:defRPr/>
            </a:pPr>
            <a:r>
              <a:rPr lang="en-US" dirty="0"/>
              <a:t>Fantastic!</a:t>
            </a:r>
            <a:r>
              <a:rPr lang="en-US" baseline="0" dirty="0"/>
              <a:t> You were able to identify the key issues. </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655129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6 minutes</a:t>
            </a:r>
          </a:p>
          <a:p>
            <a:pPr lvl="0" eaLnBrk="0" fontAlgn="base" hangingPunct="0">
              <a:defRPr/>
            </a:pPr>
            <a:endParaRPr lang="en-US" dirty="0"/>
          </a:p>
          <a:p>
            <a:pPr lvl="0" eaLnBrk="0" fontAlgn="base" hangingPunct="0">
              <a:defRPr/>
            </a:pPr>
            <a:r>
              <a:rPr lang="en-US" b="1" dirty="0"/>
              <a:t>Facilitator Notes: </a:t>
            </a:r>
            <a:r>
              <a:rPr lang="en-US" b="0" dirty="0"/>
              <a:t>This is yet again a practice</a:t>
            </a:r>
            <a:r>
              <a:rPr lang="en-US" b="0" baseline="0" dirty="0"/>
              <a:t> session. Get the participants to work in their groups.</a:t>
            </a:r>
            <a:endParaRPr lang="en-US" b="1" dirty="0"/>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Instruct the participants</a:t>
            </a:r>
            <a:r>
              <a:rPr lang="en-US" baseline="0" dirty="0"/>
              <a:t> to work in their groups and rewrite the email by addressing all the issues that we listed out in the previous activity. They have 3 minutes to complete this activity.</a:t>
            </a:r>
          </a:p>
          <a:p>
            <a:pPr marL="228600" lvl="0" indent="-228600" eaLnBrk="0" fontAlgn="base" hangingPunct="0">
              <a:buFont typeface="Arial" panose="020B0604020202020204" pitchFamily="34" charset="0"/>
              <a:buChar char="•"/>
              <a:defRPr/>
            </a:pPr>
            <a:r>
              <a:rPr lang="en-US" dirty="0"/>
              <a:t>At the end of 3 minutes as one</a:t>
            </a:r>
            <a:r>
              <a:rPr lang="en-US" baseline="0" dirty="0"/>
              <a:t> of the teams to read out their emails. Then ask the other teams to share their feedback by indicating what they liked about the revision and highlighting what they wish to include. No negative feedback allowing.</a:t>
            </a:r>
          </a:p>
          <a:p>
            <a:pPr marL="228600" lvl="0" indent="-228600" eaLnBrk="0" fontAlgn="base" hangingPunct="0">
              <a:buFont typeface="Arial" panose="020B0604020202020204" pitchFamily="34" charset="0"/>
              <a:buChar char="•"/>
              <a:defRPr/>
            </a:pPr>
            <a:r>
              <a:rPr lang="en-US" baseline="0" dirty="0"/>
              <a:t>Then reveal the revised mail. Share the changes that have been incorporated.</a:t>
            </a:r>
            <a:endParaRPr lang="en-US" dirty="0"/>
          </a:p>
          <a:p>
            <a:pPr lvl="0" eaLnBrk="0" fontAlgn="base" hangingPunct="0">
              <a:defRPr/>
            </a:pPr>
            <a:endParaRPr lang="en-US" b="1" dirty="0"/>
          </a:p>
          <a:p>
            <a:r>
              <a:rPr lang="en-US" sz="1200" b="0" dirty="0">
                <a:sym typeface="Wingdings 3"/>
              </a:rPr>
              <a:t></a:t>
            </a:r>
            <a:r>
              <a:rPr lang="en-US" sz="1200" b="1" dirty="0"/>
              <a:t>Transition:</a:t>
            </a:r>
          </a:p>
          <a:p>
            <a:pPr lvl="0" eaLnBrk="0" fontAlgn="base" hangingPunct="0">
              <a:defRPr/>
            </a:pPr>
            <a:r>
              <a:rPr lang="en-US" dirty="0"/>
              <a:t>Fantastic!</a:t>
            </a:r>
            <a:r>
              <a:rPr lang="en-US" baseline="0" dirty="0"/>
              <a:t> You were able to identify the key issues and also practice writing effective emails. So what are some of the tips/ tricks you would recommend to others based on what you’ve learned?</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34</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658824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b="1" dirty="0"/>
              <a:t>Duration: </a:t>
            </a:r>
            <a:r>
              <a:rPr lang="en-US" dirty="0"/>
              <a:t> 3 minutes</a:t>
            </a:r>
          </a:p>
          <a:p>
            <a:pPr lvl="0" eaLnBrk="0" fontAlgn="base" hangingPunct="0">
              <a:defRPr/>
            </a:pPr>
            <a:endParaRPr lang="en-US" dirty="0"/>
          </a:p>
          <a:p>
            <a:pPr lvl="0" eaLnBrk="0" fontAlgn="base" hangingPunct="0">
              <a:defRPr/>
            </a:pPr>
            <a:r>
              <a:rPr lang="en-US" b="1" dirty="0"/>
              <a:t>Facilitator Notes: </a:t>
            </a:r>
            <a:r>
              <a:rPr lang="en-US" dirty="0"/>
              <a:t>This slide covers some best practices one can follow when writing an email. </a:t>
            </a:r>
          </a:p>
          <a:p>
            <a:pPr lvl="0" eaLnBrk="0" fontAlgn="base" hangingPunct="0">
              <a:defRPr/>
            </a:pPr>
            <a:endParaRPr lang="en-US" dirty="0"/>
          </a:p>
          <a:p>
            <a:pPr lvl="0" eaLnBrk="0" fontAlgn="base" hangingPunct="0">
              <a:defRPr/>
            </a:pPr>
            <a:r>
              <a:rPr lang="en-US" b="1" dirty="0">
                <a:sym typeface="Wingdings" panose="05000000000000000000" pitchFamily="2" charset="2"/>
              </a:rPr>
              <a:t> </a:t>
            </a:r>
            <a:r>
              <a:rPr lang="en-US" b="1" dirty="0"/>
              <a:t>Do:</a:t>
            </a:r>
          </a:p>
          <a:p>
            <a:pPr marL="228600" lvl="0" indent="-228600" eaLnBrk="0" fontAlgn="base" hangingPunct="0">
              <a:buFont typeface="Arial" panose="020B0604020202020204" pitchFamily="34" charset="0"/>
              <a:buChar char="•"/>
              <a:defRPr/>
            </a:pPr>
            <a:r>
              <a:rPr lang="en-US" dirty="0"/>
              <a:t> Display the question on the slide and elicit quick responses. </a:t>
            </a:r>
          </a:p>
          <a:p>
            <a:pPr marL="228600" lvl="0" indent="-228600" eaLnBrk="0" fontAlgn="base" hangingPunct="0">
              <a:buFont typeface="Arial" panose="020B0604020202020204" pitchFamily="34" charset="0"/>
              <a:buChar char="•"/>
              <a:defRPr/>
            </a:pPr>
            <a:r>
              <a:rPr lang="en-US" dirty="0"/>
              <a:t>Summarize using the key points on the slide. Refer the notes provided below to elaborate where necessary.</a:t>
            </a:r>
          </a:p>
          <a:p>
            <a:pPr lvl="0" eaLnBrk="0" fontAlgn="base" hangingPunct="0">
              <a:defRPr/>
            </a:pPr>
            <a:r>
              <a:rPr lang="en-US" b="1" dirty="0"/>
              <a:t> </a:t>
            </a:r>
            <a:r>
              <a:rPr lang="en-US" dirty="0">
                <a:sym typeface="Webdings"/>
              </a:rPr>
              <a:t> </a:t>
            </a:r>
            <a:r>
              <a:rPr lang="en-US" b="1" dirty="0"/>
              <a:t>Explain:</a:t>
            </a:r>
            <a:endParaRPr lang="en-US" dirty="0"/>
          </a:p>
          <a:p>
            <a:pPr marL="171450" indent="-171450">
              <a:buFont typeface="Arial" panose="020B0604020202020204" pitchFamily="34" charset="0"/>
              <a:buChar char="•"/>
            </a:pPr>
            <a:r>
              <a:rPr lang="en-US" sz="1200" b="1" dirty="0"/>
              <a:t>Include a clear, direct subject line:</a:t>
            </a:r>
            <a:r>
              <a:rPr lang="en-US" sz="1200" b="0" dirty="0"/>
              <a:t> People often decide whether to open an email based on the subject line. Choose one that lets readers know you are addressing their concerns or business issues. Examples of a good subject line include "Meeting date changed," "Quick question about your presentation," or "Suggestions for the proposal.“</a:t>
            </a:r>
          </a:p>
          <a:p>
            <a:pPr marL="171450" indent="-171450">
              <a:buFont typeface="Arial" panose="020B0604020202020204" pitchFamily="34" charset="0"/>
              <a:buChar char="•"/>
            </a:pPr>
            <a:r>
              <a:rPr lang="en-US" sz="1200" b="1" dirty="0"/>
              <a:t>Make it easy to read: </a:t>
            </a:r>
            <a:r>
              <a:rPr lang="en-US" sz="1200" b="0" dirty="0"/>
              <a:t>Simple English is “ALWAYS” good! Keep it crisp and be watchful of abbreviations. Keep your sentences short, use short paragraphs or simple bullets for easy read. </a:t>
            </a:r>
            <a:r>
              <a:rPr lang="en-US" b="1" dirty="0"/>
              <a:t>Note:</a:t>
            </a:r>
            <a:r>
              <a:rPr lang="en-US" dirty="0"/>
              <a:t> include a short intro about yourself when you are writing to people you don’t know/ or are writing for the first time.</a:t>
            </a:r>
          </a:p>
          <a:p>
            <a:pPr marL="171450" indent="-171450">
              <a:buFont typeface="Arial" panose="020B0604020202020204" pitchFamily="34" charset="0"/>
              <a:buChar char="•"/>
            </a:pPr>
            <a:r>
              <a:rPr lang="en-US" b="1" dirty="0"/>
              <a:t>Get the right tone, language, context and words: </a:t>
            </a:r>
            <a:r>
              <a:rPr lang="en-US" dirty="0"/>
              <a:t>Set-up context, provide background. If you’re including t an attachment, explain/ provide an overview of what it contains. Be “Open” &amp; “Explicit” (if you are likely to miss a deadline, explain the reasons and tell when exactly to expect). Be cordial and respectful – use softer tone and words. Provide logical reason for your expectations and importance. Make sure that action needed from the e-mail recipient is clearly called out. Use “right” signature. Include a signature if you are responding via a shared mailbox.</a:t>
            </a:r>
          </a:p>
          <a:p>
            <a:pPr marL="171450" indent="-171450">
              <a:buFont typeface="Arial" panose="020B0604020202020204" pitchFamily="34" charset="0"/>
              <a:buChar char="•"/>
            </a:pPr>
            <a:r>
              <a:rPr lang="en-US" b="1" dirty="0"/>
              <a:t>Be careful with the attachments: </a:t>
            </a:r>
            <a:r>
              <a:rPr lang="en-US" dirty="0"/>
              <a:t>Be wary of the nomenclature - Use intuitive names, Specify version (V1, V2 etc.). Attach the correct file and provide reference in the e-mail body. Use confidentiality clause if applicable.</a:t>
            </a:r>
            <a:r>
              <a:rPr lang="en-US" baseline="0" dirty="0"/>
              <a:t> </a:t>
            </a:r>
            <a:r>
              <a:rPr lang="en-US" dirty="0"/>
              <a:t>Send an attachment only when it is required!</a:t>
            </a:r>
          </a:p>
          <a:p>
            <a:endParaRPr lang="en-US" dirty="0"/>
          </a:p>
          <a:p>
            <a:pPr algn="r"/>
            <a:r>
              <a:rPr lang="en-US" i="1" dirty="0"/>
              <a:t>Continued on next page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35</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578603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eaLnBrk="0" fontAlgn="base" hangingPunct="0">
              <a:defRPr/>
            </a:pPr>
            <a:r>
              <a:rPr lang="en-US" i="1" dirty="0"/>
              <a:t>Continued from previous page</a:t>
            </a:r>
          </a:p>
          <a:p>
            <a:pPr lvl="0" eaLnBrk="0" fontAlgn="base" hangingPunct="0">
              <a:defRPr/>
            </a:pPr>
            <a:endParaRPr lang="en-US" i="1" dirty="0"/>
          </a:p>
          <a:p>
            <a:pPr marL="171450" indent="-171450">
              <a:buFont typeface="Arial" panose="020B0604020202020204" pitchFamily="34" charset="0"/>
              <a:buChar char="•"/>
            </a:pPr>
            <a:r>
              <a:rPr lang="en-US" b="1" dirty="0"/>
              <a:t>Think twice before hitting "reply all”: </a:t>
            </a:r>
            <a:r>
              <a:rPr lang="en-US" dirty="0"/>
              <a:t>Refrain from hitting "reply all" unless you really think everyone on the list needs to receive the email. No one wants to read emails from 20 people when it has nothing to do with them. Example: check the recipient list – To and CC both! </a:t>
            </a:r>
          </a:p>
          <a:p>
            <a:pPr marL="171450" indent="-171450">
              <a:buFont typeface="Arial" panose="020B0604020202020204" pitchFamily="34" charset="0"/>
              <a:buChar char="•"/>
            </a:pPr>
            <a:r>
              <a:rPr lang="en-US" b="1" dirty="0"/>
              <a:t>Be cautious with humor: </a:t>
            </a:r>
            <a:r>
              <a:rPr lang="en-US" dirty="0"/>
              <a:t>When in doubt, leave it out! Something perceived as funny when spoken may come across very differently when written. Humor can easily get lost in translation without the right tone or facial expressions. In a professional exchange, it's better to leave humor out of emails unless you know the recipient well.</a:t>
            </a:r>
          </a:p>
          <a:p>
            <a:pPr marL="171450" indent="-171450">
              <a:buFont typeface="Arial" panose="020B0604020202020204" pitchFamily="34" charset="0"/>
              <a:buChar char="•"/>
            </a:pPr>
            <a:r>
              <a:rPr lang="en-US" b="1" dirty="0"/>
              <a:t>Know where your stakeholder is from: </a:t>
            </a:r>
            <a:r>
              <a:rPr lang="en-US" dirty="0"/>
              <a:t>People from different cultures speak and write differently. Miscommunication can easily occur due to cultural differences, especially in the writing form when we can't see each other's body language. Tailor your message depending on the receiver's cultural background or how well you know them. Example: Japanese want to get to know you before doing business with you. On the other hand, people Germany, America prefer to get to the point very quickly.</a:t>
            </a:r>
          </a:p>
          <a:p>
            <a:pPr marL="171450" indent="-171450">
              <a:buFont typeface="Arial" panose="020B0604020202020204" pitchFamily="34" charset="0"/>
              <a:buChar char="•"/>
            </a:pPr>
            <a:r>
              <a:rPr lang="en-US" b="1" dirty="0"/>
              <a:t>Review and Proofread every message: </a:t>
            </a:r>
            <a:r>
              <a:rPr lang="en-US" dirty="0"/>
              <a:t>Review the e-mail as if you have received it. Read and re-read you e-mails, preferably aloud, before sending it off! Use Spell checkers but don't rely only on spell-checkers. Mistakes usually don't go unnoticed by the recipients of your email.</a:t>
            </a:r>
          </a:p>
          <a:p>
            <a:pPr marL="171450" indent="-171450">
              <a:buFont typeface="Arial" panose="020B0604020202020204" pitchFamily="34" charset="0"/>
              <a:buChar char="•"/>
            </a:pPr>
            <a:r>
              <a:rPr lang="en-US" b="1" dirty="0"/>
              <a:t>Add the email address last:</a:t>
            </a:r>
            <a:r>
              <a:rPr lang="en-US" b="1" baseline="0" dirty="0"/>
              <a:t> </a:t>
            </a:r>
            <a:r>
              <a:rPr lang="en-US" dirty="0"/>
              <a:t>You don't want to send an email accidentally before you have finished writing and proofing the message! Even when you are replying to a message, it's a good precaution to delete the recipient's address and insert it only when you are sure the message is ready to be sent.</a:t>
            </a:r>
          </a:p>
          <a:p>
            <a:pPr marL="171450" indent="-171450">
              <a:buFont typeface="Arial" panose="020B0604020202020204" pitchFamily="34" charset="0"/>
              <a:buChar char="•"/>
            </a:pPr>
            <a:r>
              <a:rPr lang="en-US" dirty="0"/>
              <a:t>Double-check that you’ve selected the correct recipient: Pay careful attention when picking a name from your address book on the recipient list. It's easy to select the wrong name, which can be embarrassing and may cause confidentiality issue if sensitive data is involved.</a:t>
            </a:r>
          </a:p>
          <a:p>
            <a:endParaRPr lang="en-US" dirty="0"/>
          </a:p>
          <a:p>
            <a:pPr algn="r"/>
            <a:r>
              <a:rPr lang="en-US" i="1" dirty="0"/>
              <a:t>Continued on next page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36</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77212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Duration: </a:t>
            </a:r>
            <a:r>
              <a:rPr kumimoji="0" lang="en-US" sz="1200" b="0" i="0" u="none" strike="noStrike" kern="1200" cap="none" spc="0" normalizeH="0" baseline="0" noProof="0" dirty="0">
                <a:ln>
                  <a:noFill/>
                </a:ln>
                <a:effectLst/>
                <a:uLnTx/>
                <a:uFillTx/>
              </a:rPr>
              <a:t>2 minute</a:t>
            </a: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rPr>
              <a:t>Facilitator Notes:</a:t>
            </a:r>
            <a:r>
              <a:rPr kumimoji="0" lang="en-US" sz="1200" b="0" i="0" u="none" strike="noStrike" kern="1200" cap="none" spc="0" normalizeH="0" baseline="0" noProof="0" dirty="0">
                <a:ln>
                  <a:noFill/>
                </a:ln>
                <a:effectLst/>
                <a:uLnTx/>
                <a:uFillTx/>
              </a:rPr>
              <a:t> Use this slide to highlight the importance of tailoring your message to your audience. </a:t>
            </a:r>
            <a:endParaRPr kumimoji="0" lang="en-US" sz="1200" b="1"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0" fontAlgn="base" latinLnBrk="0" hangingPunct="0">
              <a:buClrTx/>
              <a:buSzTx/>
              <a:buFontTx/>
              <a:buNone/>
              <a:tabLst/>
              <a:defRPr/>
            </a:pPr>
            <a:r>
              <a:rPr kumimoji="0" lang="en-US" sz="1200" b="1" i="0" u="none" strike="noStrike" kern="1200" cap="none" spc="0" normalizeH="0" baseline="0" noProof="0" dirty="0">
                <a:ln>
                  <a:noFill/>
                </a:ln>
                <a:effectLst/>
                <a:uLnTx/>
                <a:uFillTx/>
                <a:sym typeface="Wingdings" panose="05000000000000000000" pitchFamily="2" charset="2"/>
              </a:rPr>
              <a:t> </a:t>
            </a:r>
            <a:r>
              <a:rPr kumimoji="0" lang="en-US" sz="1200" b="1" i="0" u="none" strike="noStrike" kern="1200" cap="none" spc="0" normalizeH="0" baseline="0" noProof="0" dirty="0">
                <a:ln>
                  <a:noFill/>
                </a:ln>
                <a:effectLst/>
                <a:uLnTx/>
                <a:uFillTx/>
              </a:rPr>
              <a:t>Do:</a:t>
            </a: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Shift to this slide using the transition question “</a:t>
            </a:r>
            <a:r>
              <a:rPr lang="en-US" sz="1200" b="0" baseline="0" dirty="0">
                <a:solidFill>
                  <a:prstClr val="black"/>
                </a:solidFill>
              </a:rPr>
              <a:t>what does “tailoring your message to your audience” mean to you?</a:t>
            </a:r>
            <a:endParaRPr kumimoji="0" lang="en-US" sz="1200" b="0" i="0" u="none" strike="noStrike" kern="1200" cap="none" spc="0" normalizeH="0" baseline="0" noProof="0" dirty="0">
              <a:ln>
                <a:noFill/>
              </a:ln>
              <a:effectLst/>
              <a:uLnTx/>
              <a:uFillTx/>
            </a:endParaRPr>
          </a:p>
          <a:p>
            <a:pPr marL="228600" marR="0" lvl="0" indent="-228600" defTabSz="914400" rtl="0" eaLnBrk="0" fontAlgn="base" latinLnBrk="0" hangingPunct="0">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Elicit quick responses and summarize the slide using the content given below. </a:t>
            </a:r>
          </a:p>
          <a:p>
            <a:pPr marL="0" marR="0" lvl="0" indent="0" defTabSz="914400" rtl="0" eaLnBrk="0" fontAlgn="base" latinLnBrk="0" hangingPunct="0">
              <a:buClrTx/>
              <a:buSzTx/>
              <a:buFont typeface="Arial" panose="020B0604020202020204" pitchFamily="34" charset="0"/>
              <a:buNone/>
              <a:tabLst/>
              <a:defRPr/>
            </a:pPr>
            <a:r>
              <a:rPr kumimoji="0" lang="en-US" sz="1200" b="1" i="0" u="none" strike="noStrike" kern="1200" cap="none" spc="0" normalizeH="0" baseline="0" noProof="0" dirty="0">
                <a:ln>
                  <a:noFill/>
                </a:ln>
                <a:effectLst/>
                <a:uLnTx/>
                <a:uFillTx/>
              </a:rPr>
              <a:t> </a:t>
            </a:r>
          </a:p>
          <a:p>
            <a:pPr marR="0" lvl="0" defTabSz="914400" rtl="0" eaLnBrk="0" fontAlgn="base" latinLnBrk="0" hangingPunct="0">
              <a:buClrTx/>
              <a:buSzTx/>
              <a:buFontTx/>
              <a:buNone/>
              <a:tabLst/>
              <a:defRPr/>
            </a:pPr>
            <a:r>
              <a:rPr kumimoji="0" lang="en-US" sz="1200" b="0" i="0" u="none" strike="noStrike" kern="1200" cap="none" spc="0" normalizeH="0" baseline="0" noProof="0" dirty="0">
                <a:ln>
                  <a:noFill/>
                </a:ln>
                <a:effectLst/>
                <a:uLnTx/>
                <a:uFillTx/>
                <a:sym typeface="Webdings"/>
              </a:rPr>
              <a:t> </a:t>
            </a:r>
            <a:r>
              <a:rPr kumimoji="0" lang="en-US" sz="1200" b="1" i="0" u="none" strike="noStrike" kern="1200" cap="none" spc="0" normalizeH="0" baseline="0" noProof="0" dirty="0">
                <a:ln>
                  <a:noFill/>
                </a:ln>
                <a:effectLst/>
                <a:uLnTx/>
                <a:uFillTx/>
              </a:rPr>
              <a:t>Explain:</a:t>
            </a:r>
            <a:endParaRPr lang="en-US" sz="1200" kern="1200" dirty="0">
              <a:effectLst/>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Once you have a clear, organized message, you should:</a:t>
            </a:r>
          </a:p>
          <a:p>
            <a:pPr marL="400050" lvl="1" indent="-171450">
              <a:buFont typeface="Symbol" panose="05050102010706020507" pitchFamily="18" charset="2"/>
              <a:buChar char="-"/>
            </a:pPr>
            <a:r>
              <a:rPr lang="en-US" dirty="0">
                <a:solidFill>
                  <a:srgbClr val="000000"/>
                </a:solidFill>
              </a:rPr>
              <a:t>Determine your audience’s personal preferences.</a:t>
            </a:r>
            <a:r>
              <a:rPr lang="en-US" dirty="0"/>
              <a:t> It is very important to understand the audience and align the type and style of documentation accordingly. Likewise, the type and style of the document should be tailored to fit the event or purpose of the communication.</a:t>
            </a:r>
          </a:p>
          <a:p>
            <a:pPr marL="400050" lvl="1" indent="-171450">
              <a:buFont typeface="Symbol" panose="05050102010706020507" pitchFamily="18" charset="2"/>
              <a:buChar char="-"/>
            </a:pPr>
            <a:r>
              <a:rPr lang="en-US" dirty="0">
                <a:solidFill>
                  <a:srgbClr val="000000"/>
                </a:solidFill>
              </a:rPr>
              <a:t>Adjust message to fit with client’s corporate culture and values.</a:t>
            </a:r>
            <a:r>
              <a:rPr lang="en-US" dirty="0"/>
              <a:t> When tailoring the message to your client, put yourself in the client’s shoes.</a:t>
            </a:r>
          </a:p>
          <a:p>
            <a:pPr marL="400050" lvl="1" indent="-171450">
              <a:buFont typeface="Symbol" panose="05050102010706020507" pitchFamily="18" charset="2"/>
              <a:buChar char="-"/>
            </a:pPr>
            <a:r>
              <a:rPr lang="en-US" dirty="0">
                <a:solidFill>
                  <a:srgbClr val="000000"/>
                </a:solidFill>
              </a:rPr>
              <a:t>Use the client’s language.</a:t>
            </a:r>
            <a:r>
              <a:rPr lang="en-US" dirty="0"/>
              <a:t> Using correct and appropriate language goes a long way in establishing credibility. Tailor your message to reflect a company’s logo, slogan and use of imagery, all of which speak volumes.</a:t>
            </a:r>
          </a:p>
          <a:p>
            <a:pPr marL="400050" lvl="1" indent="-171450">
              <a:buFont typeface="Symbol" panose="05050102010706020507" pitchFamily="18" charset="2"/>
              <a:buChar char="-"/>
            </a:pPr>
            <a:r>
              <a:rPr lang="en-US" dirty="0">
                <a:solidFill>
                  <a:srgbClr val="000000"/>
                </a:solidFill>
              </a:rPr>
              <a:t>Account for a diverse audience.</a:t>
            </a:r>
            <a:r>
              <a:rPr lang="en-US" dirty="0"/>
              <a:t> It is very important to understand the audience and align the type and style of documentation accordingly.</a:t>
            </a:r>
          </a:p>
          <a:p>
            <a:pPr marL="400050" lvl="1" indent="-171450">
              <a:buFont typeface="Symbol" panose="05050102010706020507" pitchFamily="18" charset="2"/>
              <a:buChar char="-"/>
            </a:pPr>
            <a:r>
              <a:rPr lang="en-US" dirty="0">
                <a:solidFill>
                  <a:srgbClr val="000000"/>
                </a:solidFill>
              </a:rPr>
              <a:t>Have the right person deliver the message.</a:t>
            </a:r>
          </a:p>
          <a:p>
            <a:pPr marL="400050" lvl="1" indent="-171450">
              <a:buFont typeface="Symbol" panose="05050102010706020507" pitchFamily="18" charset="2"/>
              <a:buChar char="-"/>
            </a:pPr>
            <a:r>
              <a:rPr lang="en-US" dirty="0">
                <a:solidFill>
                  <a:srgbClr val="000000"/>
                </a:solidFill>
              </a:rPr>
              <a:t>Focus on the client instead of talking about Accenture</a:t>
            </a:r>
            <a:r>
              <a:rPr lang="en-US" sz="1200" b="0" i="0" u="none" strike="noStrike" kern="1200" baseline="0" dirty="0">
                <a:solidFill>
                  <a:schemeClr val="tx1"/>
                </a:solidFill>
                <a:latin typeface="+mn-lt"/>
                <a:ea typeface="+mn-ea"/>
                <a:cs typeface="+mn-cs"/>
              </a:rPr>
              <a:t>.</a:t>
            </a:r>
          </a:p>
          <a:p>
            <a:pPr marL="400050" lvl="1" indent="-171450">
              <a:buFont typeface="Symbol" panose="05050102010706020507" pitchFamily="18" charset="2"/>
              <a:buChar char="-"/>
            </a:pPr>
            <a:r>
              <a:rPr lang="en-US" dirty="0"/>
              <a:t>In addition to role and level, a persons’ SOCIAL STYLE® is also a way to evaluate their personal preferences.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37</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306802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54340"/>
          </a:xfrm>
        </p:spPr>
        <p:txBody>
          <a:bodyPr/>
          <a:lstStyle/>
          <a:p>
            <a:pPr eaLnBrk="1" fontAlgn="auto" hangingPunct="1">
              <a:buFont typeface="Wingdings"/>
              <a:buNone/>
              <a:defRPr/>
            </a:pPr>
            <a:r>
              <a:rPr lang="en-GB" sz="1200" b="1" dirty="0"/>
              <a:t>Duration:</a:t>
            </a:r>
          </a:p>
          <a:p>
            <a:pPr lvl="0"/>
            <a:endParaRPr lang="en-US" b="1" dirty="0">
              <a:solidFill>
                <a:prstClr val="black"/>
              </a:solidFill>
              <a:sym typeface="Wingdings 3"/>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marL="0" lvl="0" indent="0">
              <a:buFont typeface="Arial" panose="020B0604020202020204" pitchFamily="34" charset="0"/>
              <a:buNone/>
            </a:pPr>
            <a:r>
              <a:rPr lang="en-US" dirty="0">
                <a:solidFill>
                  <a:prstClr val="black"/>
                </a:solidFill>
              </a:rPr>
              <a:t>This brings us to the end</a:t>
            </a:r>
            <a:r>
              <a:rPr lang="en-US" baseline="0" dirty="0">
                <a:solidFill>
                  <a:prstClr val="black"/>
                </a:solidFill>
              </a:rPr>
              <a:t> of Module Four. Does anyone have any questions on what we have covered so far? If no, we can head out for lunch and return in 60 minutes (Answer any questions that can be addressed quickly. If the questions need some time, make sure you park them aside on the flipchart or wipe board and revisit them after lunch.)</a:t>
            </a:r>
            <a:endParaRPr lang="en-US" dirty="0"/>
          </a:p>
        </p:txBody>
      </p:sp>
      <p:sp>
        <p:nvSpPr>
          <p:cNvPr id="8"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AF393-1FF3-46B8-919E-6585275A40F8}" type="slidenum">
              <a:rPr kumimoji="0" lang="en-US"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Copyright © 2017 Accenture. All rights reserved. For Accenture Internal Use Only.</a:t>
            </a:r>
          </a:p>
        </p:txBody>
      </p:sp>
    </p:spTree>
    <p:extLst>
      <p:ext uri="{BB962C8B-B14F-4D97-AF65-F5344CB8AC3E}">
        <p14:creationId xmlns:p14="http://schemas.microsoft.com/office/powerpoint/2010/main" val="1379791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sym typeface="Wingdings 3"/>
              </a:rPr>
              <a:t>LUNCH BREAK</a:t>
            </a:r>
          </a:p>
          <a:p>
            <a:r>
              <a:rPr lang="en-US" b="1" dirty="0">
                <a:sym typeface="Wingdings 3"/>
              </a:rPr>
              <a:t>Duration: </a:t>
            </a:r>
            <a:r>
              <a:rPr lang="en-US" b="0" dirty="0">
                <a:sym typeface="Wingdings 3"/>
              </a:rPr>
              <a:t>60 minutes</a:t>
            </a:r>
          </a:p>
          <a:p>
            <a:endParaRPr lang="en-US" b="1" dirty="0">
              <a:sym typeface="Wingdings 3"/>
            </a:endParaRPr>
          </a:p>
          <a:p>
            <a:r>
              <a:rPr lang="en-US" b="1" dirty="0">
                <a:sym typeface="Wingdings 3"/>
              </a:rPr>
              <a:t>On return:</a:t>
            </a:r>
          </a:p>
          <a:p>
            <a:pPr marL="171450" indent="-171450">
              <a:buFont typeface="Arial" panose="020B0604020202020204" pitchFamily="34" charset="0"/>
              <a:buChar char="•"/>
            </a:pPr>
            <a:r>
              <a:rPr lang="en-US" b="0" dirty="0">
                <a:sym typeface="Wingdings 3"/>
              </a:rPr>
              <a:t>Welcome back and I hope you’ve had enough time to Relax, Refresh and Recharge</a:t>
            </a:r>
            <a:r>
              <a:rPr lang="en-US" b="0" baseline="0" dirty="0">
                <a:sym typeface="Wingdings 3"/>
              </a:rPr>
              <a:t> yourselves. </a:t>
            </a:r>
          </a:p>
          <a:p>
            <a:pPr marL="171450" indent="-171450">
              <a:buFont typeface="Arial" panose="020B0604020202020204" pitchFamily="34" charset="0"/>
              <a:buChar char="•"/>
            </a:pPr>
            <a:r>
              <a:rPr lang="en-US" b="0" baseline="0" dirty="0">
                <a:sym typeface="Wingdings 3"/>
              </a:rPr>
              <a:t>Going back to where we stopped before lunch. (If there were any questions parked before lunch, make sure you address them now.)</a:t>
            </a:r>
            <a:endParaRPr lang="en-US" b="0" dirty="0"/>
          </a:p>
          <a:p>
            <a:pPr marL="171450" indent="-171450">
              <a:buFont typeface="Arial" panose="020B0604020202020204" pitchFamily="34" charset="0"/>
              <a:buChar char="•"/>
            </a:pPr>
            <a:r>
              <a:rPr lang="en-US" b="0" dirty="0"/>
              <a:t>We’ve looked at the</a:t>
            </a:r>
            <a:r>
              <a:rPr lang="en-US" b="0" baseline="0" dirty="0"/>
              <a:t> structured communication process in length and breadth and have also practiced a bit of email writing as well. Now let us look at Module Five.</a:t>
            </a:r>
            <a:endParaRPr lang="en-US" b="0" dirty="0"/>
          </a:p>
          <a:p>
            <a:endParaRPr lang="en-US" dirty="0"/>
          </a:p>
        </p:txBody>
      </p:sp>
      <p:sp>
        <p:nvSpPr>
          <p:cNvPr id="5"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39</a:t>
            </a:fld>
            <a:endParaRPr lang="en-US" sz="900" dirty="0">
              <a:solidFill>
                <a:schemeClr val="bg1">
                  <a:lumMod val="50000"/>
                </a:schemeClr>
              </a:solidFill>
            </a:endParaRPr>
          </a:p>
        </p:txBody>
      </p:sp>
      <p:sp>
        <p:nvSpPr>
          <p:cNvPr id="6"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7"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623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indent="0" algn="l" defTabSz="914400" rtl="0" eaLnBrk="0" fontAlgn="base" latinLnBrk="0" hangingPunct="0">
              <a:spcBef>
                <a:spcPts val="0"/>
              </a:spcBef>
              <a:spcAft>
                <a:spcPts val="0"/>
              </a:spcAft>
              <a:buClrTx/>
              <a:buSzTx/>
              <a:buFontTx/>
              <a:buNone/>
              <a:tabLst/>
              <a:defRPr/>
            </a:pPr>
            <a:r>
              <a:rPr lang="en-US" sz="1200" b="1" dirty="0"/>
              <a:t>Duration:</a:t>
            </a:r>
            <a:r>
              <a:rPr lang="en-US" sz="1200" b="0" dirty="0"/>
              <a:t> 6 minutes </a:t>
            </a:r>
            <a:r>
              <a:rPr lang="en-US" sz="1200" kern="1200" dirty="0">
                <a:effectLst/>
              </a:rPr>
              <a:t>(3 minutes for the activity + 3 minutes for the debrief)</a:t>
            </a:r>
            <a:endParaRPr lang="en-US" sz="1200" b="0" baseline="0" dirty="0"/>
          </a:p>
          <a:p>
            <a:pPr>
              <a:spcBef>
                <a:spcPts val="0"/>
              </a:spcBef>
              <a:spcAft>
                <a:spcPts val="0"/>
              </a:spcAft>
              <a:buNone/>
            </a:pPr>
            <a:r>
              <a:rPr lang="en-US" sz="1200" b="1" dirty="0"/>
              <a:t>Facilitator Notes:</a:t>
            </a:r>
          </a:p>
          <a:p>
            <a:pPr>
              <a:spcBef>
                <a:spcPts val="0"/>
              </a:spcBef>
              <a:spcAft>
                <a:spcPts val="0"/>
              </a:spcAft>
              <a:buNone/>
            </a:pPr>
            <a:r>
              <a:rPr lang="en-US" sz="1200" b="0" dirty="0"/>
              <a:t>The same activity will be conducted for</a:t>
            </a:r>
            <a:r>
              <a:rPr lang="en-US" sz="1200" b="0" baseline="0" dirty="0"/>
              <a:t> the second time with detailed instructions. Conducting this activity twice enables the participants to compare their reactions and results during both the activities.</a:t>
            </a:r>
          </a:p>
          <a:p>
            <a:pPr>
              <a:spcBef>
                <a:spcPts val="0"/>
              </a:spcBef>
              <a:spcAft>
                <a:spcPts val="0"/>
              </a:spcAft>
              <a:buNone/>
            </a:pPr>
            <a:endParaRPr lang="en-US" sz="1200" b="1" dirty="0"/>
          </a:p>
          <a:p>
            <a:pPr marL="0" marR="0" lvl="0" indent="0" defTabSz="914400" rtl="0" eaLnBrk="1" fontAlgn="auto" latinLnBrk="0" hangingPunct="1">
              <a:spcBef>
                <a:spcPts val="0"/>
              </a:spcBef>
              <a:spcAft>
                <a:spcPts val="0"/>
              </a:spcAft>
              <a:buClrTx/>
              <a:buSzTx/>
              <a:buFont typeface="Wingdings"/>
              <a:buChar char="8"/>
              <a:tabLst/>
              <a:defRPr/>
            </a:pPr>
            <a:r>
              <a:rPr kumimoji="0" lang="en-US" sz="1200" b="1" i="0" u="none" strike="noStrike" kern="1200" cap="none" spc="0" normalizeH="0" baseline="0" noProof="0" dirty="0">
                <a:ln>
                  <a:noFill/>
                </a:ln>
                <a:effectLst/>
                <a:uLnTx/>
                <a:uFillTx/>
              </a:rPr>
              <a:t> Do:</a:t>
            </a:r>
            <a:endParaRPr kumimoji="0" lang="en-US" sz="1200" b="1" i="0" u="none" strike="noStrike" kern="1200" cap="none" spc="0" normalizeH="0" baseline="0" noProof="0" dirty="0">
              <a:ln>
                <a:noFill/>
              </a:ln>
              <a:effectLst/>
              <a:uLnTx/>
              <a:uFillTx/>
              <a:sym typeface="Webdings"/>
            </a:endParaRPr>
          </a:p>
          <a:p>
            <a:pPr marL="228600" indent="-228600">
              <a:spcBef>
                <a:spcPts val="0"/>
              </a:spcBef>
              <a:spcAft>
                <a:spcPts val="0"/>
              </a:spcAft>
              <a:buFont typeface="+mj-lt"/>
              <a:buAutoNum type="arabicPeriod"/>
            </a:pPr>
            <a:r>
              <a:rPr lang="en-US" sz="1200" b="0" dirty="0"/>
              <a:t>Conduct</a:t>
            </a:r>
            <a:r>
              <a:rPr lang="en-US" sz="1200" b="0" baseline="0" dirty="0"/>
              <a:t> the same activity with the instructions given below. </a:t>
            </a:r>
            <a:endParaRPr lang="en-US" sz="1200" dirty="0"/>
          </a:p>
          <a:p>
            <a:pPr marL="228600" indent="-228600">
              <a:spcBef>
                <a:spcPts val="0"/>
              </a:spcBef>
              <a:spcAft>
                <a:spcPts val="0"/>
              </a:spcAft>
              <a:buFont typeface="+mj-lt"/>
              <a:buAutoNum type="arabicPeriod"/>
            </a:pPr>
            <a:r>
              <a:rPr lang="en-US" sz="1200" b="0" baseline="0" dirty="0"/>
              <a:t>Let participants ask questions if they have any.  </a:t>
            </a:r>
          </a:p>
          <a:p>
            <a:pPr marL="228600" marR="0" indent="-228600" algn="l" defTabSz="914400" rtl="0" eaLnBrk="0" fontAlgn="base" latinLnBrk="0" hangingPunct="0">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sym typeface="Webdings"/>
              </a:rPr>
              <a:t>Move around the class, pick out 2-3 drawings and show it to the class.</a:t>
            </a:r>
          </a:p>
          <a:p>
            <a:pPr lvl="0">
              <a:spcAft>
                <a:spcPts val="0"/>
              </a:spcAft>
              <a:defRPr/>
            </a:pPr>
            <a:endParaRPr lang="en-US" sz="1200" dirty="0">
              <a:sym typeface="Webdings"/>
            </a:endParaRPr>
          </a:p>
          <a:p>
            <a:pPr marL="117468" indent="-117468">
              <a:spcAft>
                <a:spcPts val="0"/>
              </a:spcAft>
              <a:buSzPct val="180000"/>
              <a:buBlip>
                <a:blip r:embed="rId3"/>
              </a:buBlip>
            </a:pPr>
            <a:r>
              <a:rPr lang="en-IN" sz="1200" b="1" dirty="0"/>
              <a:t>In a Virtual Session: </a:t>
            </a:r>
            <a:endParaRPr lang="en-US" sz="1200" b="1" dirty="0"/>
          </a:p>
          <a:p>
            <a:pPr marL="228600" marR="0" indent="-228600" algn="l" defTabSz="914400" rtl="0" eaLnBrk="0" fontAlgn="base" latinLnBrk="0" hangingPunct="0">
              <a:spcBef>
                <a:spcPts val="0"/>
              </a:spcBef>
              <a:spcAft>
                <a:spcPts val="0"/>
              </a:spcAft>
              <a:buClrTx/>
              <a:buSzTx/>
              <a:buFont typeface="+mj-lt"/>
              <a:buAutoNum type="arabicPeriod"/>
              <a:tabLst/>
              <a:defRPr/>
            </a:pPr>
            <a:r>
              <a:rPr lang="en-US" sz="1200" b="0" dirty="0"/>
              <a:t>Conduct</a:t>
            </a:r>
            <a:r>
              <a:rPr lang="en-US" sz="1200" b="0" baseline="0" dirty="0"/>
              <a:t> the same activity with the instructions given below. </a:t>
            </a:r>
          </a:p>
          <a:p>
            <a:pPr>
              <a:spcAft>
                <a:spcPts val="0"/>
              </a:spcAft>
            </a:pPr>
            <a:endParaRPr lang="en-US" sz="1200" b="1" dirty="0"/>
          </a:p>
          <a:p>
            <a:pPr lvl="0">
              <a:spcAft>
                <a:spcPts val="0"/>
              </a:spcAft>
              <a:defRPr/>
            </a:pPr>
            <a:r>
              <a:rPr lang="en-US" sz="1200" dirty="0">
                <a:sym typeface="Webdings"/>
              </a:rPr>
              <a:t> </a:t>
            </a:r>
            <a:r>
              <a:rPr lang="en-US" sz="1200" b="1" dirty="0">
                <a:sym typeface="Webdings"/>
              </a:rPr>
              <a:t>Explain</a:t>
            </a:r>
            <a:r>
              <a:rPr lang="en-US" sz="1200" dirty="0"/>
              <a:t>:</a:t>
            </a:r>
            <a:endParaRPr lang="en-US" sz="1200" b="1" dirty="0"/>
          </a:p>
          <a:p>
            <a:pPr marL="171450" indent="-171450">
              <a:spcAft>
                <a:spcPts val="0"/>
              </a:spcAft>
              <a:buFont typeface="Arial" panose="020B0604020202020204" pitchFamily="34" charset="0"/>
              <a:buChar char="•"/>
            </a:pPr>
            <a:r>
              <a:rPr lang="en-US" sz="1200" dirty="0"/>
              <a:t>Let us try this activity again with slightly different instructions. We are trying to draw a house. We will use simple shapes to draw the image. Let’s begin: </a:t>
            </a:r>
          </a:p>
          <a:p>
            <a:pPr marL="406400" lvl="1" indent="-228600">
              <a:buAutoNum type="arabicPeriod"/>
            </a:pPr>
            <a:r>
              <a:rPr lang="en-US" dirty="0"/>
              <a:t>Draw a horizontal rectangle.</a:t>
            </a:r>
          </a:p>
          <a:p>
            <a:pPr marL="406400" lvl="1" indent="-228600">
              <a:buFontTx/>
              <a:buAutoNum type="arabicPeriod"/>
            </a:pPr>
            <a:r>
              <a:rPr lang="en-US" dirty="0"/>
              <a:t>Draw a triangle on top of the rectangle. This will represent the roof of the house. </a:t>
            </a:r>
          </a:p>
          <a:p>
            <a:pPr marL="406400" lvl="1" indent="-228600">
              <a:buFontTx/>
              <a:buAutoNum type="arabicPeriod"/>
              <a:defRPr/>
            </a:pPr>
            <a:r>
              <a:rPr lang="en-US" dirty="0"/>
              <a:t>Draw another small vertical rectangle inside the first rectangle, touching its base. This will represent the door of the house. </a:t>
            </a:r>
          </a:p>
          <a:p>
            <a:pPr marL="406400" lvl="1" indent="-228600">
              <a:buFontTx/>
              <a:buAutoNum type="arabicPeriod"/>
            </a:pPr>
            <a:r>
              <a:rPr lang="en-US" dirty="0"/>
              <a:t>Draw a square on the left side of the door that you created. This will represent a window. </a:t>
            </a:r>
          </a:p>
          <a:p>
            <a:pPr marL="171450" indent="-171450">
              <a:spcAft>
                <a:spcPts val="0"/>
              </a:spcAft>
              <a:buFont typeface="Arial" panose="020B0604020202020204" pitchFamily="34" charset="0"/>
              <a:buChar char="•"/>
            </a:pPr>
            <a:r>
              <a:rPr lang="en-US" sz="1200" dirty="0"/>
              <a:t>Now what we have is an image of a house. Each of you have managed to draw an image that’s quite similar to the intended one, isn't it? </a:t>
            </a:r>
          </a:p>
          <a:p>
            <a:pPr>
              <a:spcBef>
                <a:spcPts val="0"/>
              </a:spcBef>
              <a:spcAft>
                <a:spcPts val="0"/>
              </a:spcAft>
              <a:buNone/>
            </a:pPr>
            <a:endParaRPr lang="en-US" b="1" dirty="0"/>
          </a:p>
          <a:p>
            <a:pPr lvl="0">
              <a:buFont typeface="Wingdings"/>
              <a:buChar char="8"/>
              <a:defRPr/>
            </a:pPr>
            <a:r>
              <a:rPr lang="en-US" b="1" dirty="0"/>
              <a:t> Do:</a:t>
            </a:r>
            <a:endParaRPr lang="en-US" b="1" dirty="0">
              <a:sym typeface="Webdings"/>
            </a:endParaRPr>
          </a:p>
          <a:p>
            <a:pPr marL="171450" indent="-171450">
              <a:spcAft>
                <a:spcPts val="0"/>
              </a:spcAft>
              <a:buFont typeface="Arial" panose="020B0604020202020204" pitchFamily="34" charset="0"/>
              <a:buChar char="•"/>
            </a:pPr>
            <a:r>
              <a:rPr lang="en-US" dirty="0"/>
              <a:t>Click to display the debrief questions. Read the questions aloud.</a:t>
            </a:r>
          </a:p>
          <a:p>
            <a:pPr>
              <a:spcAft>
                <a:spcPts val="0"/>
              </a:spcAft>
            </a:pPr>
            <a:endParaRPr lang="en-US" sz="1200" dirty="0"/>
          </a:p>
          <a:p>
            <a:pPr algn="r">
              <a:spcAft>
                <a:spcPts val="0"/>
              </a:spcAft>
            </a:pPr>
            <a:r>
              <a:rPr lang="en-US" i="1" dirty="0"/>
              <a:t>Continued on next page</a:t>
            </a:r>
            <a:endParaRPr lang="en-US" sz="1200" i="1"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68628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indent="0" algn="l" defTabSz="914400" rtl="0" eaLnBrk="0" fontAlgn="base" latinLnBrk="0" hangingPunct="0">
              <a:spcBef>
                <a:spcPts val="0"/>
              </a:spcBef>
              <a:spcAft>
                <a:spcPts val="0"/>
              </a:spcAft>
              <a:buClrTx/>
              <a:buSzTx/>
              <a:buFontTx/>
              <a:buNone/>
              <a:tabLst/>
              <a:defRPr/>
            </a:pPr>
            <a:r>
              <a:rPr lang="en-US" i="1" dirty="0"/>
              <a:t>Continued from previous page</a:t>
            </a:r>
          </a:p>
          <a:p>
            <a:pPr marL="0" marR="0" indent="0" algn="l" defTabSz="914400" rtl="0" eaLnBrk="0" fontAlgn="base" latinLnBrk="0" hangingPunct="0">
              <a:spcBef>
                <a:spcPts val="0"/>
              </a:spcBef>
              <a:spcAft>
                <a:spcPts val="0"/>
              </a:spcAft>
              <a:buClrTx/>
              <a:buSzTx/>
              <a:buFontTx/>
              <a:buNone/>
              <a:tabLst/>
              <a:defRPr/>
            </a:pPr>
            <a:endParaRPr lang="en-US" i="1" dirty="0"/>
          </a:p>
          <a:p>
            <a:pPr marL="0" marR="0" lvl="0" indent="0" algn="l" defTabSz="914400" rtl="0" eaLnBrk="0" fontAlgn="base" latinLnBrk="0" hangingPunct="0">
              <a:spcBef>
                <a:spcPts val="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effectLst/>
                <a:uLnTx/>
                <a:uFillTx/>
                <a:sym typeface="Webdings"/>
              </a:rPr>
              <a:t> </a:t>
            </a:r>
            <a:r>
              <a:rPr kumimoji="0" lang="en-US" b="1" i="0" u="none" strike="noStrike" kern="1200" cap="none" spc="0" normalizeH="0" baseline="0" noProof="0" dirty="0">
                <a:ln>
                  <a:noFill/>
                </a:ln>
                <a:effectLst/>
                <a:uLnTx/>
                <a:uFillTx/>
                <a:sym typeface="Webdings"/>
              </a:rPr>
              <a:t>Explain</a:t>
            </a:r>
            <a:r>
              <a:rPr kumimoji="0" lang="en-US" b="0" i="0" u="none" strike="noStrike" kern="1200" cap="none" spc="0" normalizeH="0" baseline="0" noProof="0" dirty="0">
                <a:ln>
                  <a:noFill/>
                </a:ln>
                <a:effectLst/>
                <a:uLnTx/>
                <a:uFillTx/>
              </a:rPr>
              <a:t>:	</a:t>
            </a:r>
            <a:endParaRPr lang="en-US" dirty="0"/>
          </a:p>
          <a:p>
            <a:pPr marL="0" lvl="0" indent="0" fontAlgn="auto">
              <a:spcBef>
                <a:spcPts val="0"/>
              </a:spcBef>
              <a:spcAft>
                <a:spcPts val="0"/>
              </a:spcAft>
              <a:buFont typeface="Arial" panose="020B0604020202020204" pitchFamily="34" charset="0"/>
              <a:buNone/>
            </a:pPr>
            <a:r>
              <a:rPr lang="en-US" b="1" dirty="0"/>
              <a:t>What did we do differently the second time? </a:t>
            </a:r>
          </a:p>
          <a:p>
            <a:pPr marL="0" lvl="0" indent="0" fontAlgn="auto">
              <a:spcBef>
                <a:spcPts val="0"/>
              </a:spcBef>
              <a:spcAft>
                <a:spcPts val="0"/>
              </a:spcAft>
              <a:buFont typeface="Arial" panose="020B0604020202020204" pitchFamily="34" charset="0"/>
              <a:buNone/>
            </a:pPr>
            <a:r>
              <a:rPr lang="en-US" b="0" dirty="0"/>
              <a:t>You understood the objective of the activity right at the beginning. You were provided with detailed instructions</a:t>
            </a:r>
            <a:r>
              <a:rPr lang="en-US" b="0" baseline="0" dirty="0"/>
              <a:t> and were allowed to</a:t>
            </a:r>
            <a:r>
              <a:rPr lang="en-US" b="0" dirty="0"/>
              <a:t> ask </a:t>
            </a:r>
            <a:r>
              <a:rPr lang="en-US" b="0" baseline="0" dirty="0"/>
              <a:t>questions.   </a:t>
            </a:r>
            <a:r>
              <a:rPr lang="en-US" b="0" dirty="0"/>
              <a:t>  </a:t>
            </a:r>
          </a:p>
          <a:p>
            <a:pPr marL="0" lvl="0" indent="0" fontAlgn="auto">
              <a:spcBef>
                <a:spcPts val="0"/>
              </a:spcBef>
              <a:spcAft>
                <a:spcPts val="0"/>
              </a:spcAft>
              <a:buFont typeface="Arial" panose="020B0604020202020204" pitchFamily="34" charset="0"/>
              <a:buNone/>
            </a:pPr>
            <a:endParaRPr lang="en-US" b="1" dirty="0"/>
          </a:p>
          <a:p>
            <a:pPr marL="0" lvl="0" indent="0" fontAlgn="auto">
              <a:spcBef>
                <a:spcPts val="0"/>
              </a:spcBef>
              <a:spcAft>
                <a:spcPts val="0"/>
              </a:spcAft>
              <a:buFont typeface="Arial" panose="020B0604020202020204" pitchFamily="34" charset="0"/>
              <a:buNone/>
            </a:pPr>
            <a:r>
              <a:rPr lang="en-US" b="1" dirty="0"/>
              <a:t>What helped you understand the instructions better?</a:t>
            </a:r>
          </a:p>
          <a:p>
            <a:pPr marL="0" marR="0" indent="0" algn="l" defTabSz="914400" rtl="0" eaLnBrk="0" fontAlgn="base" latinLnBrk="0" hangingPunct="0">
              <a:spcBef>
                <a:spcPts val="0"/>
              </a:spcBef>
              <a:spcAft>
                <a:spcPts val="0"/>
              </a:spcAft>
              <a:buClrTx/>
              <a:buSzTx/>
              <a:buFontTx/>
              <a:buNone/>
              <a:tabLst/>
              <a:defRPr/>
            </a:pPr>
            <a:r>
              <a:rPr lang="en-US" dirty="0"/>
              <a:t>Knowing the objective of the message helped you understand the context of the instructions that followed. It helped you perceive the message in the intended way and create a drawing as per the requirement. </a:t>
            </a:r>
          </a:p>
          <a:p>
            <a:pPr marL="0" marR="0" indent="0" algn="l" defTabSz="914400" rtl="0" eaLnBrk="0" fontAlgn="base" latinLnBrk="0" hangingPunct="0">
              <a:spcBef>
                <a:spcPts val="0"/>
              </a:spcBef>
              <a:spcAft>
                <a:spcPts val="0"/>
              </a:spcAft>
              <a:buClrTx/>
              <a:buSzTx/>
              <a:buFontTx/>
              <a:buNone/>
              <a:tabLst/>
              <a:defRPr/>
            </a:pPr>
            <a:endParaRPr lang="en-US" dirty="0"/>
          </a:p>
          <a:p>
            <a:pPr marL="0" marR="0" indent="0" algn="l" defTabSz="914400" rtl="0" eaLnBrk="0" fontAlgn="base" latinLnBrk="0" hangingPunct="0">
              <a:spcBef>
                <a:spcPts val="0"/>
              </a:spcBef>
              <a:spcAft>
                <a:spcPts val="0"/>
              </a:spcAft>
              <a:buClrTx/>
              <a:buSzTx/>
              <a:buFontTx/>
              <a:buNone/>
              <a:tabLst/>
              <a:defRPr/>
            </a:pPr>
            <a:r>
              <a:rPr lang="en-US" dirty="0"/>
              <a:t>We all are</a:t>
            </a:r>
            <a:r>
              <a:rPr lang="en-US" baseline="0" dirty="0"/>
              <a:t> familiar with the skill of communication and its key elements. Every communication has a sender, receiver, message, and a medium. By this definition, even a simple instruction like ‘</a:t>
            </a:r>
            <a:r>
              <a:rPr lang="en-US" i="1" dirty="0"/>
              <a:t>Draw a triangle</a:t>
            </a:r>
            <a:r>
              <a:rPr lang="en-US" i="1" baseline="0" dirty="0"/>
              <a:t>’ </a:t>
            </a:r>
            <a:r>
              <a:rPr lang="en-US" baseline="0" dirty="0"/>
              <a:t>classifies as communication. However, structured communication is a step ahead of communication. Providing more details the second time added clarity and facilitated ease of comprehension. It ensured that the receiver is able to interpret the meaning of the message as intended. </a:t>
            </a:r>
            <a:r>
              <a:rPr lang="en-US" dirty="0"/>
              <a:t>In addition, by stating, ‘</a:t>
            </a:r>
            <a:r>
              <a:rPr lang="en-US" i="1" baseline="0" dirty="0"/>
              <a:t>We are trying to draw a house</a:t>
            </a:r>
            <a:r>
              <a:rPr lang="en-US" dirty="0"/>
              <a:t>’</a:t>
            </a:r>
            <a:r>
              <a:rPr lang="en-US" baseline="0" dirty="0"/>
              <a:t>, we set the context for the activity and that helped you understand what we are trying to achieve. Stating the key message </a:t>
            </a:r>
            <a:r>
              <a:rPr lang="en-US" dirty="0"/>
              <a:t>up front and </a:t>
            </a:r>
            <a:r>
              <a:rPr lang="en-US" baseline="0" dirty="0"/>
              <a:t>providing supporting details to strengthen the meaning of your message is the essence of structured communication. </a:t>
            </a:r>
            <a:endParaRPr lang="en-US" dirty="0"/>
          </a:p>
          <a:p>
            <a:pPr>
              <a:spcBef>
                <a:spcPts val="0"/>
              </a:spcBef>
              <a:spcAft>
                <a:spcPts val="0"/>
              </a:spcAft>
            </a:pPr>
            <a:endParaRPr lang="en-US" dirty="0"/>
          </a:p>
          <a:p>
            <a:pPr marL="0" indent="0">
              <a:spcBef>
                <a:spcPts val="0"/>
              </a:spcBef>
              <a:spcAft>
                <a:spcPts val="0"/>
              </a:spcAft>
              <a:buNone/>
            </a:pPr>
            <a:r>
              <a:rPr lang="en-US" b="1" dirty="0">
                <a:sym typeface="Wingdings 3"/>
              </a:rPr>
              <a:t></a:t>
            </a:r>
            <a:r>
              <a:rPr lang="en-US" b="1" dirty="0"/>
              <a:t>Transition:</a:t>
            </a:r>
            <a:endParaRPr lang="en-US" b="0" dirty="0"/>
          </a:p>
          <a:p>
            <a:pPr>
              <a:defRPr/>
            </a:pPr>
            <a:r>
              <a:rPr lang="en-US" b="0" baseline="0" dirty="0"/>
              <a:t>Today,</a:t>
            </a:r>
            <a:r>
              <a:rPr lang="en-US" b="0" dirty="0"/>
              <a:t> </a:t>
            </a:r>
            <a:r>
              <a:rPr lang="en-US" b="0" baseline="0" dirty="0"/>
              <a:t>we will learn how to structure our message effectively to ensure that it meets its objective. We</a:t>
            </a:r>
            <a:r>
              <a:rPr lang="en-US" b="0" dirty="0"/>
              <a:t> will also practice some simple yet effective steps that will help us communicate in a more structured manner.</a:t>
            </a:r>
            <a:r>
              <a:rPr lang="en-US" dirty="0"/>
              <a:t> Let us start by understanding what structured communication is. </a:t>
            </a:r>
          </a:p>
          <a:p>
            <a:pPr>
              <a:spcBef>
                <a:spcPts val="0"/>
              </a:spcBef>
            </a:pPr>
            <a:endParaRPr lang="en-US" dirty="0"/>
          </a:p>
          <a:p>
            <a:pPr>
              <a:spcBef>
                <a:spcPts val="0"/>
              </a:spcBef>
              <a:spcAft>
                <a:spcPts val="0"/>
              </a:spcAft>
              <a:buNone/>
            </a:pPr>
            <a:endParaRPr lang="en-US" b="1"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5</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9026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R="0" lvl="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Duration</a:t>
            </a:r>
            <a:r>
              <a:rPr kumimoji="0" lang="en-US" sz="1200" b="0" i="0" u="none" strike="noStrike" kern="1200" cap="none" spc="0" normalizeH="0" baseline="0" noProof="0" dirty="0">
                <a:ln>
                  <a:noFill/>
                </a:ln>
                <a:effectLst/>
                <a:uLnTx/>
                <a:uFillTx/>
              </a:rPr>
              <a:t>: 3 minutes</a:t>
            </a:r>
          </a:p>
          <a:p>
            <a:pPr marR="0" lvl="0"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R="0" lvl="0"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a:t>
            </a:r>
          </a:p>
          <a:p>
            <a:pPr>
              <a:spcBef>
                <a:spcPts val="0"/>
              </a:spcBef>
              <a:spcAft>
                <a:spcPts val="0"/>
              </a:spcAft>
            </a:pPr>
            <a:endParaRPr lang="en-US" sz="1200" dirty="0"/>
          </a:p>
          <a:p>
            <a:pPr eaLnBrk="1" fontAlgn="auto" hangingPunct="1">
              <a:spcBef>
                <a:spcPts val="0"/>
              </a:spcBef>
              <a:spcAft>
                <a:spcPts val="0"/>
              </a:spcAft>
              <a:buFont typeface="Wingdings"/>
              <a:buChar char="8"/>
              <a:defRPr/>
            </a:pPr>
            <a:r>
              <a:rPr lang="en-US" sz="1200" b="1" dirty="0"/>
              <a:t> Do:</a:t>
            </a:r>
            <a:endParaRPr lang="en-GB" sz="1200" dirty="0"/>
          </a:p>
          <a:p>
            <a:pPr>
              <a:spcBef>
                <a:spcPts val="0"/>
              </a:spcBef>
              <a:spcAft>
                <a:spcPts val="0"/>
              </a:spcAft>
              <a:buFont typeface="Arial" panose="020B0604020202020204" pitchFamily="34" charset="0"/>
              <a:buChar char="•"/>
            </a:pPr>
            <a:r>
              <a:rPr lang="en-US" sz="1200" dirty="0"/>
              <a:t>Define</a:t>
            </a:r>
            <a:r>
              <a:rPr lang="en-US" sz="1200" baseline="0" dirty="0"/>
              <a:t> and explain structured communication. </a:t>
            </a:r>
          </a:p>
          <a:p>
            <a:pPr>
              <a:spcBef>
                <a:spcPts val="0"/>
              </a:spcBef>
              <a:spcAft>
                <a:spcPts val="0"/>
              </a:spcAft>
              <a:buFont typeface="Arial" panose="020B0604020202020204" pitchFamily="34" charset="0"/>
              <a:buChar char="•"/>
            </a:pPr>
            <a:r>
              <a:rPr lang="en-US" sz="1200" baseline="0" dirty="0"/>
              <a:t>State that </a:t>
            </a:r>
            <a:r>
              <a:rPr lang="en-US" sz="1200" b="0" baseline="0" dirty="0"/>
              <a:t>s</a:t>
            </a:r>
            <a:r>
              <a:rPr lang="en-US" altLang="en-US" sz="1200" b="0" baseline="0" dirty="0"/>
              <a:t>tructured communication can be leveraged in all situations </a:t>
            </a:r>
            <a:r>
              <a:rPr lang="en-US" sz="1200" baseline="0" dirty="0"/>
              <a:t>irrespective of the audience, formality, and medium.</a:t>
            </a:r>
          </a:p>
          <a:p>
            <a:pPr>
              <a:spcBef>
                <a:spcPts val="0"/>
              </a:spcBef>
              <a:spcAft>
                <a:spcPts val="0"/>
              </a:spcAft>
              <a:buFont typeface="Arial" panose="020B0604020202020204" pitchFamily="34" charset="0"/>
              <a:buChar char="•"/>
            </a:pPr>
            <a:r>
              <a:rPr lang="en-US" sz="1200" baseline="0" dirty="0"/>
              <a:t>Read out the list of the different opportunities to leverage structured communication. </a:t>
            </a:r>
          </a:p>
          <a:p>
            <a:pPr>
              <a:spcBef>
                <a:spcPts val="0"/>
              </a:spcBef>
              <a:spcAft>
                <a:spcPts val="0"/>
              </a:spcAft>
              <a:buNone/>
            </a:pPr>
            <a:endParaRPr lang="en-US" sz="1200" dirty="0"/>
          </a:p>
          <a:p>
            <a:pPr marR="0" lvl="0" defTabSz="914400" rtl="0" eaLnBrk="0" fontAlgn="base" latinLnBrk="0" hangingPunct="0">
              <a:spcBef>
                <a:spcPts val="0"/>
              </a:spcBef>
              <a:spcAft>
                <a:spcPts val="0"/>
              </a:spcAft>
              <a:buClrTx/>
              <a:buSzTx/>
              <a:buFont typeface="Webdings" panose="05030102010509060703" pitchFamily="18" charset="2"/>
              <a:buChar char=""/>
              <a:tabLst/>
              <a:defRPr/>
            </a:pPr>
            <a:r>
              <a:rPr kumimoji="0" lang="en-US" sz="1200" b="1" i="0" u="none" strike="noStrike" kern="1200" cap="none" spc="0" normalizeH="0" baseline="0" noProof="0" dirty="0">
                <a:ln>
                  <a:noFill/>
                </a:ln>
                <a:effectLst/>
                <a:uLnTx/>
                <a:uFillTx/>
                <a:sym typeface="Webdings"/>
              </a:rPr>
              <a:t>Explain:</a:t>
            </a:r>
            <a:endParaRPr kumimoji="0" lang="en-US" sz="1200" b="0" i="0" u="none" strike="noStrike" kern="1200" cap="none" spc="0" normalizeH="0" baseline="0" noProof="0" dirty="0">
              <a:ln>
                <a:noFill/>
              </a:ln>
              <a:effectLst/>
              <a:uLnTx/>
              <a:uFillTx/>
            </a:endParaRPr>
          </a:p>
          <a:p>
            <a:pPr marL="171450" indent="-171450">
              <a:spcBef>
                <a:spcPts val="0"/>
              </a:spcBef>
              <a:spcAft>
                <a:spcPts val="0"/>
              </a:spcAft>
              <a:buFont typeface="Arial" panose="020B0604020202020204" pitchFamily="34" charset="0"/>
              <a:buChar char="•"/>
            </a:pPr>
            <a:r>
              <a:rPr lang="en-US" altLang="en-US" sz="1200" b="0" dirty="0"/>
              <a:t>Structured communication is an approach to communication that emphasizes logic and ease of comprehension. This approach helps to organize communication in a way that </a:t>
            </a:r>
            <a:r>
              <a:rPr lang="en-US" altLang="en-US" sz="1200" dirty="0">
                <a:ea typeface="Calibri" panose="020F0502020204030204" pitchFamily="34" charset="0"/>
              </a:rPr>
              <a:t>reduces ambiguity and ensures </a:t>
            </a:r>
            <a:r>
              <a:rPr lang="en-US" altLang="en-US" sz="1200" b="0" dirty="0"/>
              <a:t>recipients readily understand the message being conveyed to them.</a:t>
            </a:r>
            <a:r>
              <a:rPr lang="en-US" altLang="en-US" sz="1200" b="0" baseline="0" dirty="0"/>
              <a:t> A recipient is </a:t>
            </a:r>
            <a:r>
              <a:rPr lang="en-US" altLang="en-US" sz="1200" dirty="0"/>
              <a:t>interested first and foremost in understanding the objective</a:t>
            </a:r>
            <a:r>
              <a:rPr lang="en-US" altLang="en-US" sz="1200" baseline="0" dirty="0"/>
              <a:t> of the message</a:t>
            </a:r>
            <a:r>
              <a:rPr lang="en-US" altLang="en-US" sz="1200" dirty="0"/>
              <a:t>. Interest in understanding the details is secondary. As seen in the previous example, understanding the objective or key message</a:t>
            </a:r>
            <a:r>
              <a:rPr lang="en-US" altLang="en-US" sz="1200" baseline="0" dirty="0"/>
              <a:t> helps to</a:t>
            </a:r>
            <a:r>
              <a:rPr lang="en-US" altLang="en-US" sz="1200" dirty="0"/>
              <a:t> comprehend the details. The</a:t>
            </a:r>
            <a:r>
              <a:rPr lang="en-US" altLang="en-US" sz="1200" baseline="0" dirty="0"/>
              <a:t> structured communication approach uses this principle to organize the content of a message. </a:t>
            </a:r>
          </a:p>
          <a:p>
            <a:pPr marL="171450" marR="0" indent="-171450" algn="l" defTabSz="914400" rtl="0" eaLnBrk="0" fontAlgn="base" latinLnBrk="0" hangingPunct="0">
              <a:spcBef>
                <a:spcPts val="0"/>
              </a:spcBef>
              <a:spcAft>
                <a:spcPts val="0"/>
              </a:spcAft>
              <a:buClrTx/>
              <a:buSzTx/>
              <a:buFont typeface="Arial" panose="020B0604020202020204" pitchFamily="34" charset="0"/>
              <a:buChar char="•"/>
              <a:tabLst/>
              <a:defRPr/>
            </a:pPr>
            <a:r>
              <a:rPr lang="en-US" altLang="en-US" sz="1200" b="0" baseline="0" dirty="0"/>
              <a:t>Structured communication can be leveraged in all situations </a:t>
            </a:r>
            <a:r>
              <a:rPr lang="en-US" sz="1200" baseline="0" dirty="0"/>
              <a:t>irrespective of the audience, formality, and medium. Whether you need to communicate with your team members or the client, whether you need to give a presentation, answer queries, negotiate, ask questions, or write emails, you can adopt the structured communication approach to improve the effectiveness of your communication. </a:t>
            </a:r>
          </a:p>
          <a:p>
            <a:pPr marR="0" defTabSz="914400" rtl="0" eaLnBrk="0" fontAlgn="base" latinLnBrk="0" hangingPunct="0">
              <a:spcBef>
                <a:spcPts val="0"/>
              </a:spcBef>
              <a:spcAft>
                <a:spcPts val="0"/>
              </a:spcAft>
              <a:buClrTx/>
              <a:buSzTx/>
              <a:buFont typeface="Arial" panose="020B0604020202020204" pitchFamily="34" charset="0"/>
              <a:buNone/>
              <a:tabLst/>
              <a:defRPr/>
            </a:pPr>
            <a:endParaRPr lang="en-US" sz="1200" b="1" dirty="0">
              <a:sym typeface="Wingdings 3"/>
            </a:endParaRPr>
          </a:p>
          <a:p>
            <a:pPr marR="0" defTabSz="914400" rtl="0" eaLnBrk="0" fontAlgn="base" latinLnBrk="0" hangingPunct="0">
              <a:spcBef>
                <a:spcPts val="0"/>
              </a:spcBef>
              <a:spcAft>
                <a:spcPts val="0"/>
              </a:spcAft>
              <a:buClrTx/>
              <a:buSzTx/>
              <a:buFont typeface="Arial" panose="020B0604020202020204" pitchFamily="34" charset="0"/>
              <a:buNone/>
              <a:tabLst/>
              <a:defRPr/>
            </a:pPr>
            <a:r>
              <a:rPr lang="en-US" sz="1200" b="1" dirty="0">
                <a:sym typeface="Wingdings 3"/>
              </a:rPr>
              <a:t></a:t>
            </a:r>
            <a:r>
              <a:rPr lang="en-US" sz="1200" b="1" dirty="0"/>
              <a:t>Transition:</a:t>
            </a:r>
            <a:endParaRPr lang="en-US" sz="1200" b="0" dirty="0"/>
          </a:p>
          <a:p>
            <a:pPr>
              <a:spcBef>
                <a:spcPts val="0"/>
              </a:spcBef>
              <a:spcAft>
                <a:spcPts val="0"/>
              </a:spcAft>
              <a:buFont typeface="Arial" panose="020B0604020202020204" pitchFamily="34" charset="0"/>
              <a:buNone/>
            </a:pPr>
            <a:r>
              <a:rPr lang="en-US" sz="1200" dirty="0"/>
              <a:t>As structured communication facilitates ease of comprehension and can be applied to varied situations, it offers several benefits to both the sender and the recipient of the message. </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6</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69078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Duration</a:t>
            </a:r>
            <a:r>
              <a:rPr kumimoji="0" lang="en-US" sz="1200" b="0" i="0" u="none" strike="noStrike" kern="1200" cap="none" spc="0" normalizeH="0" baseline="0" noProof="0" dirty="0">
                <a:ln>
                  <a:noFill/>
                </a:ln>
                <a:effectLst/>
                <a:uLnTx/>
                <a:uFillTx/>
              </a:rPr>
              <a:t>: 3 minutes</a:t>
            </a:r>
          </a:p>
          <a:p>
            <a:pPr marL="0" marR="0" lvl="0" indent="0" algn="l"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 </a:t>
            </a:r>
            <a:r>
              <a:rPr kumimoji="0" lang="en-US" sz="1200" b="0" i="0" u="none" strike="noStrike" kern="1200" cap="none" spc="0" normalizeH="0" baseline="0" noProof="0" dirty="0">
                <a:ln>
                  <a:noFill/>
                </a:ln>
                <a:effectLst/>
                <a:uLnTx/>
                <a:uFillTx/>
              </a:rPr>
              <a:t>This slide highlights the key benefits of the structured communication approach.</a:t>
            </a:r>
            <a:endParaRPr kumimoji="0" lang="en-US" sz="1200" b="1" i="0" u="none" strike="noStrike" kern="1200" cap="none" spc="0" normalizeH="0" baseline="0" noProof="0" dirty="0">
              <a:ln>
                <a:noFill/>
              </a:ln>
              <a:effectLst/>
              <a:uLnTx/>
              <a:uFillTx/>
            </a:endParaRPr>
          </a:p>
          <a:p>
            <a:endParaRPr lang="en-US" dirty="0"/>
          </a:p>
          <a:p>
            <a:pPr eaLnBrk="1" fontAlgn="auto" hangingPunct="1">
              <a:buFont typeface="Wingdings"/>
              <a:buChar char="8"/>
              <a:defRPr/>
            </a:pPr>
            <a:r>
              <a:rPr lang="en-US" b="1" dirty="0"/>
              <a:t>DO</a:t>
            </a:r>
            <a:r>
              <a:rPr lang="en-US" dirty="0"/>
              <a:t>:</a:t>
            </a:r>
            <a:endParaRPr lang="en-GB" dirty="0"/>
          </a:p>
          <a:p>
            <a:pPr marL="174708" lvl="0" indent="-174708" eaLnBrk="1" hangingPunct="1">
              <a:buFont typeface="Arial" panose="020B0604020202020204" pitchFamily="34" charset="0"/>
              <a:buChar char="•"/>
            </a:pPr>
            <a:r>
              <a:rPr lang="en-US" dirty="0">
                <a:solidFill>
                  <a:srgbClr val="000000"/>
                </a:solidFill>
              </a:rPr>
              <a:t>Reveal the questions and elicit responses from the participants. </a:t>
            </a:r>
          </a:p>
          <a:p>
            <a:pPr marL="174708" lvl="0" indent="-174708" eaLnBrk="1" hangingPunct="1">
              <a:buFont typeface="Arial" panose="020B0604020202020204" pitchFamily="34" charset="0"/>
              <a:buChar char="•"/>
            </a:pPr>
            <a:r>
              <a:rPr lang="en-US" dirty="0">
                <a:solidFill>
                  <a:srgbClr val="000000"/>
                </a:solidFill>
              </a:rPr>
              <a:t>Allow for quick discussion and use the points provided on the slide to e</a:t>
            </a:r>
            <a:r>
              <a:rPr lang="en-US" sz="1200" baseline="0" dirty="0"/>
              <a:t>xplain the benefits of structured communication. </a:t>
            </a:r>
          </a:p>
          <a:p>
            <a:pPr marL="0" indent="0">
              <a:spcBef>
                <a:spcPts val="0"/>
              </a:spcBef>
              <a:spcAft>
                <a:spcPts val="0"/>
              </a:spcAft>
              <a:buNone/>
            </a:pPr>
            <a:endParaRPr lang="en-US" sz="1200" dirty="0"/>
          </a:p>
          <a:p>
            <a:pPr marL="171450" marR="0" lvl="0" indent="-171450" algn="l" defTabSz="914400" rtl="0" eaLnBrk="0" fontAlgn="base" latinLnBrk="0" hangingPunct="0">
              <a:spcBef>
                <a:spcPts val="0"/>
              </a:spcBef>
              <a:spcAft>
                <a:spcPts val="0"/>
              </a:spcAft>
              <a:buClrTx/>
              <a:buSzTx/>
              <a:buFont typeface="Webdings" panose="05030102010509060703" pitchFamily="18" charset="2"/>
              <a:buChar char=""/>
              <a:tabLst/>
              <a:defRPr/>
            </a:pPr>
            <a:r>
              <a:rPr kumimoji="0" lang="en-US" sz="1200" b="1" i="0" u="none" strike="noStrike" kern="1200" cap="none" spc="0" normalizeH="0" baseline="0" noProof="0" dirty="0">
                <a:ln>
                  <a:noFill/>
                </a:ln>
                <a:effectLst/>
                <a:uLnTx/>
                <a:uFillTx/>
                <a:sym typeface="Webdings"/>
              </a:rPr>
              <a:t>Explain</a:t>
            </a:r>
            <a:r>
              <a:rPr kumimoji="0" lang="en-US" sz="1200" b="0" i="0" u="none" strike="noStrike" kern="1200" cap="none" spc="0" normalizeH="0" baseline="0" noProof="0" dirty="0">
                <a:ln>
                  <a:noFill/>
                </a:ln>
                <a:effectLst/>
                <a:uLnTx/>
                <a:uFillTx/>
              </a:rPr>
              <a:t>:</a:t>
            </a:r>
          </a:p>
          <a:p>
            <a:pPr marL="0" marR="0" lvl="0" indent="0" algn="l" defTabSz="914400" rtl="0" eaLnBrk="0" fontAlgn="base" latinLnBrk="0" hangingPunct="0">
              <a:spcBef>
                <a:spcPts val="0"/>
              </a:spcBef>
              <a:spcAft>
                <a:spcPts val="0"/>
              </a:spcAft>
              <a:buClrTx/>
              <a:buSzTx/>
              <a:buFont typeface="Webdings" panose="05030102010509060703" pitchFamily="18" charset="2"/>
              <a:buNone/>
              <a:tabLst/>
              <a:defRPr/>
            </a:pPr>
            <a:r>
              <a:rPr lang="en-US" sz="1200" dirty="0"/>
              <a:t>The structured</a:t>
            </a:r>
            <a:r>
              <a:rPr lang="en-US" sz="1200" baseline="0" dirty="0"/>
              <a:t> </a:t>
            </a:r>
            <a:r>
              <a:rPr lang="en-US" sz="1200" dirty="0"/>
              <a:t>communication approach offers the following benefits:</a:t>
            </a:r>
          </a:p>
          <a:p>
            <a:pPr marL="180975" marR="0" lvl="0" indent="-180975"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Structured communication focuses on identifying the key objective in a message and following it up with details to support the message. This approach helps organize your thoughts, and thus improves the clarity and focus of the message.</a:t>
            </a:r>
            <a:endParaRPr kumimoji="0" lang="en-US" sz="1200" b="0" i="0" u="none" strike="noStrike" kern="1200" cap="none" spc="0" normalizeH="0" baseline="0" noProof="0" dirty="0">
              <a:ln>
                <a:noFill/>
              </a:ln>
              <a:effectLst/>
              <a:uLnTx/>
              <a:uFillTx/>
            </a:endParaRPr>
          </a:p>
          <a:p>
            <a:pPr marL="180975" marR="0" indent="-180975" algn="l" defTabSz="914400" rtl="0" eaLnBrk="0" fontAlgn="base" latinLnBrk="0" hangingPunct="0">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A well-structured message provides a clear objective to recipients and the context to achieve it. </a:t>
            </a:r>
            <a:r>
              <a:rPr lang="en-US" sz="1200" kern="1200" dirty="0">
                <a:solidFill>
                  <a:schemeClr val="tx1"/>
                </a:solidFill>
              </a:rPr>
              <a:t>It also gives them the requisite information about the opportunities or limitations that they have to achieve the objectives.</a:t>
            </a:r>
          </a:p>
          <a:p>
            <a:pPr marL="180975" marR="0" indent="-180975" algn="l" defTabSz="914400" rtl="0" eaLnBrk="0" fontAlgn="base" latinLnBrk="0" hangingPunct="0">
              <a:spcBef>
                <a:spcPts val="0"/>
              </a:spcBef>
              <a:spcAft>
                <a:spcPts val="0"/>
              </a:spcAft>
              <a:buClrTx/>
              <a:buSzTx/>
              <a:buFont typeface="Arial" panose="020B0604020202020204" pitchFamily="34" charset="0"/>
              <a:buChar char="•"/>
              <a:tabLst/>
              <a:defRPr/>
            </a:pPr>
            <a:r>
              <a:rPr lang="en-US" sz="1200" dirty="0">
                <a:sym typeface="Webdings"/>
              </a:rPr>
              <a:t>A well-structured message outlines some actions for the recipient. </a:t>
            </a:r>
            <a:r>
              <a:rPr lang="en-US" sz="1200" dirty="0"/>
              <a:t>It helps the recipients feel involved in the whole process by giving them an opportunity to participate. This opportunity increases the likelihood of the recipients paying attention to the message.</a:t>
            </a:r>
            <a:r>
              <a:rPr lang="en-US" sz="1200" dirty="0">
                <a:sym typeface="Webdings"/>
              </a:rPr>
              <a:t> </a:t>
            </a:r>
          </a:p>
          <a:p>
            <a:pPr marL="180975" marR="0" indent="-180975"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sym typeface="Webdings"/>
              </a:rPr>
              <a:t>Since a well-structured message provides a clear objective and outlines action items for the recipient, it </a:t>
            </a:r>
            <a:r>
              <a:rPr lang="en-US" sz="1200" kern="1200" dirty="0">
                <a:solidFill>
                  <a:schemeClr val="tx1"/>
                </a:solidFill>
              </a:rPr>
              <a:t>leaves the recipients in no doubt about what is expected of them</a:t>
            </a:r>
            <a:r>
              <a:rPr lang="en-US" sz="1200" kern="1200" baseline="0" dirty="0">
                <a:solidFill>
                  <a:schemeClr val="tx1"/>
                </a:solidFill>
              </a:rPr>
              <a:t>. Hence, it prompts the recipient to give a timely response to the message. </a:t>
            </a:r>
          </a:p>
          <a:p>
            <a:pPr marL="180975" indent="-180975">
              <a:spcAft>
                <a:spcPts val="0"/>
              </a:spcAft>
              <a:buFont typeface="Arial" panose="020B0604020202020204" pitchFamily="34" charset="0"/>
              <a:buChar char="•"/>
              <a:defRPr/>
            </a:pPr>
            <a:r>
              <a:rPr lang="en-US" sz="1200" dirty="0">
                <a:sym typeface="Webdings"/>
              </a:rPr>
              <a:t>The structured communication process helps to identify an appropriate communication channel that is most effective in reaching out to the target audience. </a:t>
            </a:r>
            <a:r>
              <a:rPr lang="en-US" sz="1200" dirty="0"/>
              <a:t>The use of an appropriate channel increases the chances of comprehension. For example, the recipients’ understanding of the message may be incomplete if they do not have an opportunity to immediately clarify their queries with the sender.</a:t>
            </a:r>
            <a:endParaRPr kumimoji="0" lang="en-US" sz="1200" b="0" i="0" u="none" strike="noStrike" kern="1200" cap="none" spc="0" normalizeH="0" baseline="0" noProof="0" dirty="0">
              <a:ln>
                <a:noFill/>
              </a:ln>
              <a:solidFill>
                <a:schemeClr val="tx1"/>
              </a:solidFill>
              <a:effectLst/>
              <a:uLnTx/>
              <a:uFillTx/>
              <a:sym typeface="Webdings"/>
            </a:endParaRPr>
          </a:p>
          <a:p>
            <a:pPr marL="0" marR="0" indent="0" algn="l" defTabSz="914400" rtl="0" eaLnBrk="0" fontAlgn="base" latinLnBrk="0" hangingPunct="0">
              <a:spcBef>
                <a:spcPts val="0"/>
              </a:spcBef>
              <a:spcAft>
                <a:spcPts val="0"/>
              </a:spcAft>
              <a:buClrTx/>
              <a:buSzTx/>
              <a:buFont typeface="Arial" panose="020B0604020202020204" pitchFamily="34" charset="0"/>
              <a:buNone/>
              <a:tabLst/>
              <a:defRPr/>
            </a:pPr>
            <a:endParaRPr lang="en-US" altLang="en-US" sz="1200" b="0" baseline="0" dirty="0"/>
          </a:p>
          <a:p>
            <a:pPr marL="0" marR="0" indent="0" algn="r" defTabSz="914400" rtl="0" eaLnBrk="0" fontAlgn="base" latinLnBrk="0" hangingPunct="0">
              <a:spcBef>
                <a:spcPts val="0"/>
              </a:spcBef>
              <a:spcAft>
                <a:spcPts val="0"/>
              </a:spcAft>
              <a:buClrTx/>
              <a:buSzTx/>
              <a:buFont typeface="Arial" panose="020B0604020202020204" pitchFamily="34" charset="0"/>
              <a:buNone/>
              <a:tabLst/>
              <a:defRPr/>
            </a:pPr>
            <a:r>
              <a:rPr lang="en-US" sz="1200" i="1" dirty="0"/>
              <a:t>Continued on next slide.</a:t>
            </a:r>
          </a:p>
          <a:p>
            <a:pPr marL="0" marR="0" indent="0" algn="l" defTabSz="914400" rtl="0" eaLnBrk="0" fontAlgn="base" latinLnBrk="0" hangingPunct="0">
              <a:spcBef>
                <a:spcPts val="0"/>
              </a:spcBef>
              <a:spcAft>
                <a:spcPts val="0"/>
              </a:spcAft>
              <a:buClrTx/>
              <a:buSzTx/>
              <a:buFont typeface="Arial" panose="020B0604020202020204" pitchFamily="34" charset="0"/>
              <a:buNone/>
              <a:tabLst/>
              <a:defRPr/>
            </a:pPr>
            <a:endParaRPr lang="en-US" altLang="en-US" sz="1200" b="0" dirty="0"/>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7</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48178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Duration</a:t>
            </a:r>
            <a:r>
              <a:rPr kumimoji="0" lang="en-US" sz="1200" b="0" i="0" u="none" strike="noStrike" kern="1200" cap="none" spc="0" normalizeH="0" baseline="0" noProof="0" dirty="0">
                <a:ln>
                  <a:noFill/>
                </a:ln>
                <a:effectLst/>
                <a:uLnTx/>
                <a:uFillTx/>
              </a:rPr>
              <a:t>: 6 minutes</a:t>
            </a:r>
          </a:p>
          <a:p>
            <a:pPr marL="0" marR="0" lvl="0" indent="0" algn="l"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L="0" marR="0" lvl="0" indent="0" algn="l" defTabSz="914400"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a:t>
            </a:r>
          </a:p>
          <a:p>
            <a:pPr eaLnBrk="1" fontAlgn="auto" hangingPunct="1">
              <a:spcBef>
                <a:spcPts val="0"/>
              </a:spcBef>
              <a:spcAft>
                <a:spcPts val="0"/>
              </a:spcAft>
              <a:buFont typeface="Wingdings"/>
              <a:buChar char="8"/>
              <a:defRPr/>
            </a:pPr>
            <a:r>
              <a:rPr lang="en-US" sz="1200" b="1" dirty="0"/>
              <a:t> Do:</a:t>
            </a:r>
            <a:endParaRPr lang="en-GB" sz="1200" dirty="0"/>
          </a:p>
          <a:p>
            <a:pPr marL="228600" marR="0" lvl="0" indent="-228600" algn="l" defTabSz="914400" rtl="0" eaLnBrk="0" fontAlgn="base" latinLnBrk="0" hangingPunct="0">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sym typeface="Webdings"/>
              </a:rPr>
              <a:t>Ask participants: “</a:t>
            </a:r>
            <a:r>
              <a:rPr lang="en-US" sz="1200" b="0" dirty="0"/>
              <a:t>In spite of your best attempts, there may be occasions when</a:t>
            </a:r>
            <a:r>
              <a:rPr lang="en-US" sz="1200" b="0" baseline="0" dirty="0"/>
              <a:t> you</a:t>
            </a:r>
            <a:r>
              <a:rPr lang="en-US" sz="1200" b="0" dirty="0"/>
              <a:t> faced</a:t>
            </a:r>
            <a:r>
              <a:rPr lang="en-US" sz="1200" b="0" baseline="0" dirty="0"/>
              <a:t> a challenge in communicating a message effectively. Think of such instances and list some </a:t>
            </a:r>
            <a:r>
              <a:rPr lang="en-US" sz="1200" b="0" dirty="0">
                <a:ea typeface="Geneva" pitchFamily="-105" charset="-128"/>
              </a:rPr>
              <a:t>challenges that make it difficult to develop and deliver a well-structured message.”</a:t>
            </a:r>
            <a:endParaRPr kumimoji="0" lang="en-US" sz="1200" b="0" i="0" u="none" strike="noStrike" kern="1200" cap="none" spc="0" normalizeH="0" baseline="0" noProof="0" dirty="0">
              <a:ln>
                <a:noFill/>
              </a:ln>
              <a:effectLst/>
              <a:uLnTx/>
              <a:uFillTx/>
              <a:sym typeface="Webdings"/>
            </a:endParaRPr>
          </a:p>
          <a:p>
            <a:pPr marL="228600" marR="0" lvl="0" indent="-228600" algn="l" defTabSz="914400" rtl="0" eaLnBrk="0" fontAlgn="base" latinLnBrk="0" hangingPunct="0">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sym typeface="Webdings"/>
              </a:rPr>
              <a:t>Initiate a discussion for 2 minutes. </a:t>
            </a:r>
          </a:p>
          <a:p>
            <a:pPr marL="228600" marR="0" lvl="0" indent="-228600" algn="l" defTabSz="914400" rtl="0" eaLnBrk="0" fontAlgn="base" latinLnBrk="0" hangingPunct="0">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sym typeface="Webdings"/>
              </a:rPr>
              <a:t>Click to display the list of possible challenges. </a:t>
            </a:r>
          </a:p>
          <a:p>
            <a:pPr marL="228600" marR="0" lvl="0" indent="-228600" algn="l" defTabSz="914400" rtl="0" eaLnBrk="0" fontAlgn="base" latinLnBrk="0" hangingPunct="0">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sym typeface="Webdings"/>
              </a:rPr>
              <a:t>Summarize the discussion based on the points given below. </a:t>
            </a:r>
            <a:r>
              <a:rPr lang="en-US" sz="1200" kern="1200" dirty="0">
                <a:solidFill>
                  <a:schemeClr val="tx1"/>
                </a:solidFill>
              </a:rPr>
              <a:t>Note that this is not an exhaustive list and will</a:t>
            </a:r>
            <a:r>
              <a:rPr lang="en-US" sz="1200" kern="1200" baseline="0" dirty="0">
                <a:solidFill>
                  <a:schemeClr val="tx1"/>
                </a:solidFill>
              </a:rPr>
              <a:t> include several other instances. You may use this list to validate responses and summarize the discussion.</a:t>
            </a:r>
            <a:endParaRPr kumimoji="0" lang="en-US" sz="1200" b="0" i="0" u="none" strike="noStrike" kern="1200" cap="none" spc="0" normalizeH="0" baseline="0" noProof="0" dirty="0">
              <a:ln>
                <a:noFill/>
              </a:ln>
              <a:effectLst/>
              <a:uLnTx/>
              <a:uFillTx/>
              <a:sym typeface="Webdings"/>
            </a:endParaRPr>
          </a:p>
          <a:p>
            <a:pPr marL="0" marR="0" indent="0" algn="l" defTabSz="914400" rtl="0" eaLnBrk="0" fontAlgn="base" latinLnBrk="0" hangingPunct="0">
              <a:spcBef>
                <a:spcPts val="0"/>
              </a:spcBef>
              <a:spcAft>
                <a:spcPts val="0"/>
              </a:spcAft>
              <a:buClrTx/>
              <a:buSzTx/>
              <a:buFont typeface="Arial" panose="020B0604020202020204" pitchFamily="34" charset="0"/>
              <a:buNone/>
              <a:tabLst/>
              <a:defRPr/>
            </a:pPr>
            <a:endParaRPr lang="en-US" altLang="en-US" sz="1200" b="0" baseline="0" dirty="0"/>
          </a:p>
          <a:p>
            <a:pPr marL="174708" lvl="0" indent="-174708">
              <a:spcAft>
                <a:spcPts val="0"/>
              </a:spcAft>
              <a:defRPr/>
            </a:pPr>
            <a:r>
              <a:rPr lang="en-US" sz="1200" dirty="0">
                <a:sym typeface="Webdings"/>
              </a:rPr>
              <a:t> </a:t>
            </a:r>
            <a:r>
              <a:rPr lang="en-US" sz="1200" b="1" dirty="0"/>
              <a:t>Explain:</a:t>
            </a:r>
          </a:p>
          <a:p>
            <a:pPr marL="174708" lvl="0" indent="-174708">
              <a:spcAft>
                <a:spcPts val="0"/>
              </a:spcAft>
              <a:defRPr/>
            </a:pPr>
            <a:r>
              <a:rPr lang="en-US" sz="1200" dirty="0"/>
              <a:t>Some of the challenges to structured communication include: </a:t>
            </a:r>
          </a:p>
          <a:p>
            <a:pPr marL="171450" indent="-171450">
              <a:spcAft>
                <a:spcPts val="0"/>
              </a:spcAft>
              <a:buFont typeface="Arial" panose="020B0604020202020204" pitchFamily="34" charset="0"/>
              <a:buChar char="•"/>
            </a:pPr>
            <a:r>
              <a:rPr lang="en-US" sz="1200" dirty="0"/>
              <a:t>It takes significant time and effort to develop a message coherently. Hence, lack of adequate preparation in understanding the raw content makes your message vague and impedes communication.</a:t>
            </a:r>
          </a:p>
          <a:p>
            <a:pPr marL="171450" marR="0" indent="-171450" algn="l" defTabSz="914400" rtl="0" eaLnBrk="0" fontAlgn="base" latinLnBrk="0" hangingPunct="0">
              <a:spcBef>
                <a:spcPts val="0"/>
              </a:spcBef>
              <a:spcAft>
                <a:spcPts val="0"/>
              </a:spcAft>
              <a:buClrTx/>
              <a:buSzTx/>
              <a:buFont typeface="Arial" panose="020B0604020202020204" pitchFamily="34" charset="0"/>
              <a:buChar char="•"/>
              <a:tabLst/>
              <a:defRPr/>
            </a:pPr>
            <a:r>
              <a:rPr lang="en-US" sz="1200" dirty="0"/>
              <a:t>Choosing an appropriate channel is vital for effective communication since it impacts how the recipient receives the information and responds to it. Using an incorrect communication channel may lead to a loss of time or significance of the message, misinterpretations, and confusion. </a:t>
            </a:r>
          </a:p>
          <a:p>
            <a:pPr marL="171450" indent="-171450">
              <a:spcAft>
                <a:spcPts val="0"/>
              </a:spcAft>
              <a:buFont typeface="Arial" panose="020B0604020202020204" pitchFamily="34" charset="0"/>
              <a:buChar char="•"/>
            </a:pPr>
            <a:r>
              <a:rPr lang="en-US" dirty="0"/>
              <a:t>A person may face difficulty in processing information if it is full of jargon, complex sentences or flowery words, and if it lacks flow or sufficient reasoning. At times, a person is provided with an overwhelming amount of content to process. A person may not be able to communicate a message to others, if he himself does not clearly understand the main message.</a:t>
            </a:r>
          </a:p>
          <a:p>
            <a:pPr marL="0" marR="0" indent="0" algn="r" defTabSz="914400" rtl="0" eaLnBrk="0" fontAlgn="base" latinLnBrk="0" hangingPunct="0">
              <a:spcBef>
                <a:spcPts val="0"/>
              </a:spcBef>
              <a:spcAft>
                <a:spcPts val="0"/>
              </a:spcAft>
              <a:buClrTx/>
              <a:buSzTx/>
              <a:buFont typeface="Arial" panose="020B0604020202020204" pitchFamily="34" charset="0"/>
              <a:buNone/>
              <a:tabLst/>
              <a:defRPr/>
            </a:pPr>
            <a:r>
              <a:rPr lang="en-US" sz="1200" i="1" dirty="0"/>
              <a:t>Continued on next slide.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8</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Effective Verbal and Written Communication (EVWC) Workshop</a:t>
            </a:r>
          </a:p>
        </p:txBody>
      </p:sp>
    </p:spTree>
    <p:extLst>
      <p:ext uri="{BB962C8B-B14F-4D97-AF65-F5344CB8AC3E}">
        <p14:creationId xmlns:p14="http://schemas.microsoft.com/office/powerpoint/2010/main" val="127317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Duration</a:t>
            </a:r>
            <a:r>
              <a:rPr kumimoji="0" lang="en-US" sz="1200" b="0" i="0" u="none" strike="noStrike" kern="1200" cap="none" spc="0" normalizeH="0" baseline="0" noProof="0" dirty="0">
                <a:ln>
                  <a:noFill/>
                </a:ln>
                <a:effectLst/>
                <a:uLnTx/>
                <a:uFillTx/>
              </a:rPr>
              <a:t>: 2 minutes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rPr>
              <a:t>Facilitator Notes:</a:t>
            </a:r>
            <a:r>
              <a:rPr kumimoji="0" lang="en-US" sz="1200" b="0" i="0" u="none" strike="noStrike" kern="1200" cap="none" spc="0" normalizeH="0" baseline="0" noProof="0" dirty="0">
                <a:ln>
                  <a:noFill/>
                </a:ln>
                <a:effectLst/>
                <a:uLnTx/>
                <a:uFillTx/>
              </a:rPr>
              <a:t> Use this slide to set context and introduce the concept of Structured Communication.</a:t>
            </a:r>
            <a:endParaRPr kumimoji="0" lang="en-US" sz="1200" b="1" i="0" u="none" strike="noStrike" kern="1200" cap="none" spc="0" normalizeH="0" baseline="0" noProof="0" dirty="0">
              <a:ln>
                <a:noFill/>
              </a:ln>
              <a:effectLst/>
              <a:uLnTx/>
              <a:uFillTx/>
            </a:endParaRPr>
          </a:p>
          <a:p>
            <a:pPr eaLnBrk="1" fontAlgn="auto" hangingPunct="1">
              <a:lnSpc>
                <a:spcPct val="110000"/>
              </a:lnSpc>
              <a:spcBef>
                <a:spcPts val="0"/>
              </a:spcBef>
              <a:spcAft>
                <a:spcPts val="0"/>
              </a:spcAft>
              <a:buFont typeface="Wingdings"/>
              <a:buChar char="8"/>
              <a:defRPr/>
            </a:pPr>
            <a:r>
              <a:rPr lang="en-US" sz="1200" b="1" dirty="0"/>
              <a:t> Do:</a:t>
            </a:r>
            <a:endParaRPr lang="en-GB" sz="1200" dirty="0"/>
          </a:p>
          <a:p>
            <a:pPr marL="228600" marR="0" lvl="0" indent="-228600" algn="l" defTabSz="914400" rtl="0" eaLnBrk="1" fontAlgn="auto" latinLnBrk="0" hangingPunct="1">
              <a:lnSpc>
                <a:spcPct val="110000"/>
              </a:lnSpc>
              <a:spcBef>
                <a:spcPts val="0"/>
              </a:spcBef>
              <a:spcAft>
                <a:spcPts val="0"/>
              </a:spcAft>
              <a:buClrTx/>
              <a:buSzTx/>
              <a:buFont typeface="+mj-lt"/>
              <a:buAutoNum type="arabicPeriod"/>
              <a:tabLst/>
              <a:defRPr/>
            </a:pPr>
            <a:r>
              <a:rPr lang="en-US" sz="1200" dirty="0"/>
              <a:t>Share the analogy of the process followed to construct a house. </a:t>
            </a:r>
          </a:p>
          <a:p>
            <a:pPr marL="228600" marR="0" lvl="0" indent="-228600" algn="l" defTabSz="914400" rtl="0" eaLnBrk="1" fontAlgn="auto" latinLnBrk="0" hangingPunct="1">
              <a:lnSpc>
                <a:spcPct val="110000"/>
              </a:lnSpc>
              <a:spcBef>
                <a:spcPts val="0"/>
              </a:spcBef>
              <a:spcAft>
                <a:spcPts val="0"/>
              </a:spcAft>
              <a:buClrTx/>
              <a:buSzTx/>
              <a:buFont typeface="+mj-lt"/>
              <a:buAutoNum type="arabicPeriod"/>
              <a:tabLst/>
              <a:defRPr/>
            </a:pPr>
            <a:r>
              <a:rPr lang="en-US" sz="1200" dirty="0"/>
              <a:t>Draw out its similarity with the structured communication process. </a:t>
            </a:r>
          </a:p>
          <a:p>
            <a:pPr marL="228600" marR="0" lvl="0" indent="-228600" algn="l" defTabSz="914400" rtl="0" eaLnBrk="1" fontAlgn="auto" latinLnBrk="0" hangingPunct="1">
              <a:lnSpc>
                <a:spcPct val="110000"/>
              </a:lnSpc>
              <a:spcBef>
                <a:spcPts val="0"/>
              </a:spcBef>
              <a:spcAft>
                <a:spcPts val="0"/>
              </a:spcAft>
              <a:buClrTx/>
              <a:buSzTx/>
              <a:buFont typeface="+mj-lt"/>
              <a:buAutoNum type="arabicPeriod"/>
              <a:tabLst/>
              <a:defRPr/>
            </a:pPr>
            <a:r>
              <a:rPr lang="en-US" sz="1200" dirty="0"/>
              <a:t>Introduce</a:t>
            </a:r>
            <a:r>
              <a:rPr lang="en-US" sz="1200" baseline="0" dirty="0"/>
              <a:t> the five steps within the structured communication process. </a:t>
            </a:r>
          </a:p>
          <a:p>
            <a:pPr marL="228600" marR="0" lvl="0" indent="-228600" algn="l" defTabSz="914400" rtl="0" eaLnBrk="1" fontAlgn="auto" latinLnBrk="0" hangingPunct="1">
              <a:lnSpc>
                <a:spcPct val="110000"/>
              </a:lnSpc>
              <a:spcBef>
                <a:spcPts val="0"/>
              </a:spcBef>
              <a:spcAft>
                <a:spcPts val="0"/>
              </a:spcAft>
              <a:buClrTx/>
              <a:buSzTx/>
              <a:buFont typeface="+mj-lt"/>
              <a:buAutoNum type="arabicPeriod"/>
              <a:tabLst/>
              <a:defRPr/>
            </a:pPr>
            <a:endParaRPr lang="en-US" sz="1200" dirty="0"/>
          </a:p>
          <a:p>
            <a:pPr marL="171450" marR="0" lvl="0" indent="-171450" algn="l" defTabSz="914400" rtl="0" eaLnBrk="0" fontAlgn="base" latinLnBrk="0" hangingPunct="0">
              <a:lnSpc>
                <a:spcPct val="110000"/>
              </a:lnSpc>
              <a:spcBef>
                <a:spcPts val="0"/>
              </a:spcBef>
              <a:spcAft>
                <a:spcPts val="0"/>
              </a:spcAft>
              <a:buClrTx/>
              <a:buSzTx/>
              <a:buFont typeface="Webdings" panose="05030102010509060703" pitchFamily="18" charset="2"/>
              <a:buChar char=""/>
              <a:tabLst/>
              <a:defRPr/>
            </a:pPr>
            <a:r>
              <a:rPr kumimoji="0" lang="en-US" sz="1200" b="1" i="0" u="none" strike="noStrike" kern="1200" cap="none" spc="0" normalizeH="0" baseline="0" noProof="0" dirty="0">
                <a:ln>
                  <a:noFill/>
                </a:ln>
                <a:effectLst/>
                <a:uLnTx/>
                <a:uFillTx/>
                <a:sym typeface="Webdings"/>
              </a:rPr>
              <a:t>Explain</a:t>
            </a:r>
            <a:r>
              <a:rPr kumimoji="0" lang="en-US" sz="1200" b="0" i="0" u="none" strike="noStrike" kern="1200" cap="none" spc="0" normalizeH="0" baseline="0" noProof="0" dirty="0">
                <a:ln>
                  <a:noFill/>
                </a:ln>
                <a:effectLst/>
                <a:uLnTx/>
                <a:uFillTx/>
              </a:rPr>
              <a:t>:</a:t>
            </a:r>
          </a:p>
          <a:p>
            <a:pPr marL="0" marR="0" lvl="0" indent="0" algn="l" defTabSz="914400" rtl="0" eaLnBrk="0" fontAlgn="base" latinLnBrk="0" hangingPunct="0">
              <a:lnSpc>
                <a:spcPct val="110000"/>
              </a:lnSpc>
              <a:spcBef>
                <a:spcPts val="0"/>
              </a:spcBef>
              <a:spcAft>
                <a:spcPts val="0"/>
              </a:spcAft>
              <a:buClrTx/>
              <a:buSzTx/>
              <a:buFont typeface="Webdings" panose="05030102010509060703" pitchFamily="18" charset="2"/>
              <a:buNone/>
              <a:tabLst/>
              <a:defRPr/>
            </a:pPr>
            <a:r>
              <a:rPr lang="en-US" sz="1200" dirty="0"/>
              <a:t>I am sure you have seen several architectural</a:t>
            </a:r>
            <a:r>
              <a:rPr lang="en-US" sz="1200" baseline="0" dirty="0"/>
              <a:t> marvels and are quite familiar with the efforts that go into building them. Typically, a </a:t>
            </a:r>
            <a:r>
              <a:rPr lang="en-US" sz="1200" dirty="0"/>
              <a:t>construction process includes several steps, such as developing blueprints, gathering material, constructing the structure, conducting quality checks, etc., to transform an idea into an architectural marvel. Similarly, while developing a message, we need to gather relevant</a:t>
            </a:r>
            <a:r>
              <a:rPr lang="en-US" sz="1200" baseline="0" dirty="0"/>
              <a:t> data, </a:t>
            </a:r>
            <a:r>
              <a:rPr lang="en-US" sz="1200" dirty="0"/>
              <a:t>create a blueprint of our message, and review it for accuracy before delivering it to the recipient. </a:t>
            </a:r>
          </a:p>
          <a:p>
            <a:pPr marL="0" marR="0" lvl="0" indent="0" algn="l" defTabSz="914400" rtl="0" eaLnBrk="0" fontAlgn="base" latinLnBrk="0" hangingPunct="0">
              <a:lnSpc>
                <a:spcPct val="110000"/>
              </a:lnSpc>
              <a:spcBef>
                <a:spcPts val="0"/>
              </a:spcBef>
              <a:spcAft>
                <a:spcPts val="0"/>
              </a:spcAft>
              <a:buClrTx/>
              <a:buSzTx/>
              <a:buFont typeface="Webdings" panose="05030102010509060703" pitchFamily="18" charset="2"/>
              <a:buNone/>
              <a:tabLst/>
              <a:defRPr/>
            </a:pPr>
            <a:endParaRPr lang="en-US" sz="1200" dirty="0"/>
          </a:p>
          <a:p>
            <a:pPr marL="0" marR="0" lvl="0" indent="0" algn="l" defTabSz="914400" rtl="0" eaLnBrk="0" fontAlgn="base" latinLnBrk="0" hangingPunct="0">
              <a:lnSpc>
                <a:spcPct val="110000"/>
              </a:lnSpc>
              <a:spcBef>
                <a:spcPts val="0"/>
              </a:spcBef>
              <a:spcAft>
                <a:spcPts val="0"/>
              </a:spcAft>
              <a:buClrTx/>
              <a:buSzTx/>
              <a:buFont typeface="Webdings" panose="05030102010509060703" pitchFamily="18" charset="2"/>
              <a:buNone/>
              <a:tabLst/>
              <a:defRPr/>
            </a:pPr>
            <a:r>
              <a:rPr lang="en-US" sz="1200" dirty="0"/>
              <a:t>The</a:t>
            </a:r>
            <a:r>
              <a:rPr lang="en-US" sz="1200" baseline="0" dirty="0"/>
              <a:t> structured communication process encompasses all these steps to ensure the message is communicated effectively. </a:t>
            </a:r>
            <a:r>
              <a:rPr lang="en-US" sz="1200" dirty="0"/>
              <a:t>The structured communication process includes five logical steps:</a:t>
            </a:r>
            <a:endParaRPr lang="en-US" sz="1200" strike="sngStrike" dirty="0"/>
          </a:p>
          <a:p>
            <a:pPr marL="180975" indent="-180975" algn="l">
              <a:lnSpc>
                <a:spcPct val="110000"/>
              </a:lnSpc>
              <a:spcBef>
                <a:spcPts val="0"/>
              </a:spcBef>
              <a:spcAft>
                <a:spcPts val="0"/>
              </a:spcAft>
              <a:buFont typeface="Arial" panose="020B0604020202020204" pitchFamily="34" charset="0"/>
              <a:buChar char="•"/>
            </a:pPr>
            <a:r>
              <a:rPr lang="en-US" sz="1200" dirty="0"/>
              <a:t>Prepare for developing a message</a:t>
            </a:r>
          </a:p>
          <a:p>
            <a:pPr marL="180975" indent="-180975" algn="l">
              <a:lnSpc>
                <a:spcPct val="110000"/>
              </a:lnSpc>
              <a:spcBef>
                <a:spcPts val="0"/>
              </a:spcBef>
              <a:spcAft>
                <a:spcPts val="0"/>
              </a:spcAft>
              <a:buFont typeface="Arial" panose="020B0604020202020204" pitchFamily="34" charset="0"/>
              <a:buChar char="•"/>
            </a:pPr>
            <a:r>
              <a:rPr lang="en-US" sz="1200" dirty="0"/>
              <a:t>Structure a message</a:t>
            </a:r>
          </a:p>
          <a:p>
            <a:pPr marL="180975" indent="-180975" algn="l">
              <a:lnSpc>
                <a:spcPct val="110000"/>
              </a:lnSpc>
              <a:spcBef>
                <a:spcPts val="0"/>
              </a:spcBef>
              <a:spcAft>
                <a:spcPts val="0"/>
              </a:spcAft>
              <a:buFont typeface="Arial" panose="020B0604020202020204" pitchFamily="34" charset="0"/>
              <a:buChar char="•"/>
            </a:pPr>
            <a:r>
              <a:rPr lang="en-US" sz="1200" dirty="0"/>
              <a:t>Develop a message</a:t>
            </a:r>
          </a:p>
          <a:p>
            <a:pPr marL="180975" indent="-180975" algn="l">
              <a:lnSpc>
                <a:spcPct val="110000"/>
              </a:lnSpc>
              <a:spcBef>
                <a:spcPts val="0"/>
              </a:spcBef>
              <a:spcAft>
                <a:spcPts val="0"/>
              </a:spcAft>
              <a:buFont typeface="Arial" panose="020B0604020202020204" pitchFamily="34" charset="0"/>
              <a:buChar char="•"/>
            </a:pPr>
            <a:r>
              <a:rPr lang="en-US" sz="1200" dirty="0"/>
              <a:t>Review a message</a:t>
            </a:r>
          </a:p>
          <a:p>
            <a:pPr marL="180975" indent="-180975" algn="l">
              <a:lnSpc>
                <a:spcPct val="110000"/>
              </a:lnSpc>
              <a:spcBef>
                <a:spcPts val="0"/>
              </a:spcBef>
              <a:spcAft>
                <a:spcPts val="0"/>
              </a:spcAft>
              <a:buFont typeface="Arial" panose="020B0604020202020204" pitchFamily="34" charset="0"/>
              <a:buChar char="•"/>
            </a:pPr>
            <a:r>
              <a:rPr lang="en-US" sz="1200" dirty="0"/>
              <a:t>Deliver a message</a:t>
            </a:r>
          </a:p>
          <a:p>
            <a:pPr marL="180975" indent="-180975" algn="l">
              <a:lnSpc>
                <a:spcPct val="110000"/>
              </a:lnSpc>
              <a:spcBef>
                <a:spcPts val="0"/>
              </a:spcBef>
              <a:spcAft>
                <a:spcPts val="0"/>
              </a:spcAft>
              <a:buFont typeface="Arial" panose="020B0604020202020204" pitchFamily="34" charset="0"/>
              <a:buChar char="•"/>
            </a:pPr>
            <a:endParaRPr lang="en-US" sz="1200" dirty="0"/>
          </a:p>
          <a:p>
            <a:pPr algn="r">
              <a:lnSpc>
                <a:spcPct val="110000"/>
              </a:lnSpc>
              <a:spcBef>
                <a:spcPts val="0"/>
              </a:spcBef>
              <a:spcAft>
                <a:spcPts val="0"/>
              </a:spcAft>
            </a:pPr>
            <a:r>
              <a:rPr lang="en-US" i="1" dirty="0"/>
              <a:t>Continued on next page</a:t>
            </a:r>
            <a:endParaRPr lang="en-US" sz="1200" i="1"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9</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5385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 Id="rId5" Type="http://schemas.openxmlformats.org/officeDocument/2006/relationships/image" Target="../media/image42.emf"/><Relationship Id="rId4" Type="http://schemas.openxmlformats.org/officeDocument/2006/relationships/image" Target="../media/image41.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53175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612032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460494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2572397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1560766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5010166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flipH="1">
            <a:off x="-1" y="0"/>
            <a:ext cx="12192001" cy="6858000"/>
          </a:xfrm>
          <a:prstGeom prst="rect">
            <a:avLst/>
          </a:prstGeom>
        </p:spPr>
      </p:pic>
      <p:sp>
        <p:nvSpPr>
          <p:cNvPr id="5" name="Rectangle 4"/>
          <p:cNvSpPr/>
          <p:nvPr userDrawn="1"/>
        </p:nvSpPr>
        <p:spPr>
          <a:xfrm>
            <a:off x="0" y="0"/>
            <a:ext cx="12192000" cy="687536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p:cNvSpPr/>
          <p:nvPr userDrawn="1"/>
        </p:nvSpPr>
        <p:spPr>
          <a:xfrm>
            <a:off x="0" y="0"/>
            <a:ext cx="12192000" cy="6874924"/>
          </a:xfrm>
          <a:prstGeom prst="rect">
            <a:avLst/>
          </a:prstGeom>
          <a:gradFill>
            <a:gsLst>
              <a:gs pos="0">
                <a:schemeClr val="bg1">
                  <a:alpha val="48000"/>
                  <a:lumMod val="20000"/>
                  <a:lumOff val="80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381000" y="457200"/>
            <a:ext cx="11420855" cy="1984248"/>
          </a:xfrm>
        </p:spPr>
        <p:txBody>
          <a:bodyPr lIns="0" tIns="0" rIns="0" bIns="0" anchor="t" anchorCtr="0">
            <a:noAutofit/>
          </a:bodyPr>
          <a:lstStyle>
            <a:lvl1pPr algn="l">
              <a:lnSpc>
                <a:spcPct val="80000"/>
              </a:lnSpc>
              <a:defRPr sz="5400">
                <a:solidFill>
                  <a:schemeClr val="tx1"/>
                </a:solidFill>
              </a:defRPr>
            </a:lvl1pPr>
          </a:lstStyle>
          <a:p>
            <a:r>
              <a:rPr lang="en-US" dirty="0"/>
              <a:t>Click to edit title</a:t>
            </a:r>
          </a:p>
        </p:txBody>
      </p:sp>
      <p:sp>
        <p:nvSpPr>
          <p:cNvPr id="4" name="Text Placeholder 3"/>
          <p:cNvSpPr>
            <a:spLocks noGrp="1"/>
          </p:cNvSpPr>
          <p:nvPr>
            <p:ph type="body" sz="quarter" idx="10" hasCustomPrompt="1"/>
          </p:nvPr>
        </p:nvSpPr>
        <p:spPr>
          <a:xfrm>
            <a:off x="380999" y="2587625"/>
            <a:ext cx="11420577" cy="549275"/>
          </a:xfrm>
        </p:spPr>
        <p:txBody>
          <a:bodyPr lIns="0" tIns="0" rIns="0" bIns="0">
            <a:normAutofit/>
          </a:bodyPr>
          <a:lstStyle>
            <a:lvl1pPr algn="l">
              <a:defRPr sz="2800" b="1" cap="all" baseline="0">
                <a:latin typeface="+mj-lt"/>
              </a:defRPr>
            </a:lvl1pPr>
          </a:lstStyle>
          <a:p>
            <a:pPr lvl="0"/>
            <a:r>
              <a:rPr lang="en-US" dirty="0"/>
              <a:t>Click to edit subtitle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36864" y="456762"/>
            <a:ext cx="3319100" cy="578475"/>
          </a:xfrm>
          <a:prstGeom prst="rect">
            <a:avLst/>
          </a:prstGeom>
        </p:spPr>
      </p:pic>
    </p:spTree>
    <p:extLst>
      <p:ext uri="{BB962C8B-B14F-4D97-AF65-F5344CB8AC3E}">
        <p14:creationId xmlns:p14="http://schemas.microsoft.com/office/powerpoint/2010/main" val="4055032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92077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33048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3793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595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33362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82593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4" y="-1"/>
            <a:ext cx="12196574" cy="6860573"/>
          </a:xfrm>
          <a:prstGeom prst="rect">
            <a:avLst/>
          </a:prstGeom>
        </p:spPr>
      </p:pic>
      <p:sp>
        <p:nvSpPr>
          <p:cNvPr id="6" name="Rectangle 5"/>
          <p:cNvSpPr/>
          <p:nvPr userDrawn="1"/>
        </p:nvSpPr>
        <p:spPr>
          <a:xfrm>
            <a:off x="-4574" y="-1"/>
            <a:ext cx="12196574" cy="4818889"/>
          </a:xfrm>
          <a:prstGeom prst="rect">
            <a:avLst/>
          </a:prstGeom>
          <a:gradFill>
            <a:gsLst>
              <a:gs pos="0">
                <a:schemeClr val="bg1">
                  <a:alpha val="0"/>
                </a:schemeClr>
              </a:gs>
              <a:gs pos="100000">
                <a:schemeClr val="tx1">
                  <a:alpha val="57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43480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descr="Stocksy_txp98a5733alqH100_Large_57530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56" y="0"/>
            <a:ext cx="12203456" cy="6859589"/>
          </a:xfrm>
          <a:prstGeom prst="rect">
            <a:avLst/>
          </a:prstGeom>
        </p:spPr>
      </p:pic>
      <p:sp>
        <p:nvSpPr>
          <p:cNvPr id="6" name="Rectangle 5"/>
          <p:cNvSpPr/>
          <p:nvPr userDrawn="1"/>
        </p:nvSpPr>
        <p:spPr>
          <a:xfrm>
            <a:off x="-11456" y="-1274"/>
            <a:ext cx="12203456" cy="6859589"/>
          </a:xfrm>
          <a:prstGeom prst="rect">
            <a:avLst/>
          </a:prstGeom>
          <a:gradFill>
            <a:gsLst>
              <a:gs pos="0">
                <a:schemeClr val="accent5">
                  <a:alpha val="76000"/>
                  <a:lumMod val="88000"/>
                </a:schemeClr>
              </a:gs>
              <a:gs pos="100000">
                <a:schemeClr val="accent4">
                  <a:alpha val="74000"/>
                  <a:lumMod val="6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070516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382"/>
            <a:ext cx="12192000" cy="6871081"/>
          </a:xfrm>
          <a:prstGeom prst="rect">
            <a:avLst/>
          </a:prstGeom>
        </p:spPr>
      </p:pic>
      <p:sp>
        <p:nvSpPr>
          <p:cNvPr id="2" name="Title 1"/>
          <p:cNvSpPr>
            <a:spLocks noGrp="1"/>
          </p:cNvSpPr>
          <p:nvPr>
            <p:ph type="ctrTitle" hasCustomPrompt="1"/>
          </p:nvPr>
        </p:nvSpPr>
        <p:spPr>
          <a:xfrm>
            <a:off x="399288" y="4306824"/>
            <a:ext cx="7269480" cy="1161492"/>
          </a:xfrm>
          <a:prstGeom prst="rect">
            <a:avLst/>
          </a:prstGeom>
        </p:spPr>
        <p:txBody>
          <a:bodyPr lIns="0" tIns="0" anchor="b" anchorCtr="0">
            <a:noAutofit/>
          </a:bodyPr>
          <a:lstStyle>
            <a:lvl1pPr algn="l">
              <a:lnSpc>
                <a:spcPct val="80000"/>
              </a:lnSpc>
              <a:defRPr sz="4400" b="0" spc="0" baseline="0">
                <a:solidFill>
                  <a:schemeClr val="tx1"/>
                </a:solidFill>
                <a:latin typeface="+mj-lt"/>
                <a:cs typeface="Arial" pitchFamily="34" charset="0"/>
              </a:defRPr>
            </a:lvl1pPr>
          </a:lstStyle>
          <a:p>
            <a:r>
              <a:rPr lang="en-US" dirty="0"/>
              <a:t>Click to edit Master title style </a:t>
            </a:r>
            <a:endParaRPr lang="en-GB" dirty="0"/>
          </a:p>
        </p:txBody>
      </p:sp>
    </p:spTree>
    <p:extLst>
      <p:ext uri="{BB962C8B-B14F-4D97-AF65-F5344CB8AC3E}">
        <p14:creationId xmlns:p14="http://schemas.microsoft.com/office/powerpoint/2010/main" val="1389034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Copyright © 2017 Accenture  All rights reserved.</a:t>
            </a:r>
          </a:p>
        </p:txBody>
      </p:sp>
      <p:sp>
        <p:nvSpPr>
          <p:cNvPr id="6" name="Slide Number Placeholder 5"/>
          <p:cNvSpPr>
            <a:spLocks noGrp="1"/>
          </p:cNvSpPr>
          <p:nvPr>
            <p:ph type="sldNum" sz="quarter" idx="12"/>
          </p:nvPr>
        </p:nvSpPr>
        <p:spPr/>
        <p:txBody>
          <a:bodyPr/>
          <a:lstStyle/>
          <a:p>
            <a:fld id="{DA01F329-B1AF-4732-9783-CEBA59ED66F5}" type="slidenum">
              <a:rPr lang="en-US" smtClean="0"/>
              <a:t>‹#›</a:t>
            </a:fld>
            <a:endParaRPr lang="en-US" dirty="0"/>
          </a:p>
        </p:txBody>
      </p:sp>
    </p:spTree>
    <p:extLst>
      <p:ext uri="{BB962C8B-B14F-4D97-AF65-F5344CB8AC3E}">
        <p14:creationId xmlns:p14="http://schemas.microsoft.com/office/powerpoint/2010/main" val="2278983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5" name="Group 4"/>
          <p:cNvGrpSpPr/>
          <p:nvPr userDrawn="1"/>
        </p:nvGrpSpPr>
        <p:grpSpPr>
          <a:xfrm>
            <a:off x="0" y="-8477"/>
            <a:ext cx="12192000" cy="6866477"/>
            <a:chOff x="0" y="-8477"/>
            <a:chExt cx="12192000" cy="6866477"/>
          </a:xfrm>
        </p:grpSpPr>
        <p:grpSp>
          <p:nvGrpSpPr>
            <p:cNvPr id="6" name="Group 5"/>
            <p:cNvGrpSpPr/>
            <p:nvPr/>
          </p:nvGrpSpPr>
          <p:grpSpPr>
            <a:xfrm>
              <a:off x="1" y="-8477"/>
              <a:ext cx="8236132" cy="5234512"/>
              <a:chOff x="1" y="-8477"/>
              <a:chExt cx="8236132" cy="5234512"/>
            </a:xfrm>
            <a:solidFill>
              <a:schemeClr val="accent3">
                <a:lumMod val="50000"/>
                <a:alpha val="82000"/>
              </a:schemeClr>
            </a:solidFill>
          </p:grpSpPr>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 y="0"/>
                <a:ext cx="8234706" cy="5226035"/>
              </a:xfrm>
              <a:custGeom>
                <a:avLst/>
                <a:gdLst>
                  <a:gd name="connsiteX0" fmla="*/ 0 w 8234706"/>
                  <a:gd name="connsiteY0" fmla="*/ 0 h 5226035"/>
                  <a:gd name="connsiteX1" fmla="*/ 8234706 w 8234706"/>
                  <a:gd name="connsiteY1" fmla="*/ 0 h 5226035"/>
                  <a:gd name="connsiteX2" fmla="*/ 0 w 8234706"/>
                  <a:gd name="connsiteY2" fmla="*/ 5226035 h 5226035"/>
                </a:gdLst>
                <a:ahLst/>
                <a:cxnLst>
                  <a:cxn ang="0">
                    <a:pos x="connsiteX0" y="connsiteY0"/>
                  </a:cxn>
                  <a:cxn ang="0">
                    <a:pos x="connsiteX1" y="connsiteY1"/>
                  </a:cxn>
                  <a:cxn ang="0">
                    <a:pos x="connsiteX2" y="connsiteY2"/>
                  </a:cxn>
                </a:cxnLst>
                <a:rect l="l" t="t" r="r" b="b"/>
                <a:pathLst>
                  <a:path w="8234706" h="5226035">
                    <a:moveTo>
                      <a:pt x="0" y="0"/>
                    </a:moveTo>
                    <a:lnTo>
                      <a:pt x="8234706" y="0"/>
                    </a:lnTo>
                    <a:lnTo>
                      <a:pt x="0" y="5226035"/>
                    </a:lnTo>
                    <a:close/>
                  </a:path>
                </a:pathLst>
              </a:custGeom>
              <a:grpFill/>
            </p:spPr>
          </p:pic>
          <p:sp>
            <p:nvSpPr>
              <p:cNvPr id="23" name="Right Triangle 41"/>
              <p:cNvSpPr/>
              <p:nvPr/>
            </p:nvSpPr>
            <p:spPr>
              <a:xfrm flipV="1">
                <a:off x="1427" y="-8477"/>
                <a:ext cx="8234706" cy="5226035"/>
              </a:xfrm>
              <a:custGeom>
                <a:avLst/>
                <a:gdLst>
                  <a:gd name="connsiteX0" fmla="*/ 0 w 5226035"/>
                  <a:gd name="connsiteY0" fmla="*/ 5226035 h 5226035"/>
                  <a:gd name="connsiteX1" fmla="*/ 0 w 5226035"/>
                  <a:gd name="connsiteY1" fmla="*/ 0 h 5226035"/>
                  <a:gd name="connsiteX2" fmla="*/ 5226035 w 5226035"/>
                  <a:gd name="connsiteY2" fmla="*/ 5226035 h 5226035"/>
                  <a:gd name="connsiteX3" fmla="*/ 0 w 5226035"/>
                  <a:gd name="connsiteY3" fmla="*/ 5226035 h 5226035"/>
                  <a:gd name="connsiteX0" fmla="*/ 0 w 8234706"/>
                  <a:gd name="connsiteY0" fmla="*/ 5226035 h 5226035"/>
                  <a:gd name="connsiteX1" fmla="*/ 0 w 8234706"/>
                  <a:gd name="connsiteY1" fmla="*/ 0 h 5226035"/>
                  <a:gd name="connsiteX2" fmla="*/ 8234706 w 8234706"/>
                  <a:gd name="connsiteY2" fmla="*/ 5226035 h 5226035"/>
                  <a:gd name="connsiteX3" fmla="*/ 0 w 8234706"/>
                  <a:gd name="connsiteY3" fmla="*/ 5226035 h 5226035"/>
                </a:gdLst>
                <a:ahLst/>
                <a:cxnLst>
                  <a:cxn ang="0">
                    <a:pos x="connsiteX0" y="connsiteY0"/>
                  </a:cxn>
                  <a:cxn ang="0">
                    <a:pos x="connsiteX1" y="connsiteY1"/>
                  </a:cxn>
                  <a:cxn ang="0">
                    <a:pos x="connsiteX2" y="connsiteY2"/>
                  </a:cxn>
                  <a:cxn ang="0">
                    <a:pos x="connsiteX3" y="connsiteY3"/>
                  </a:cxn>
                </a:cxnLst>
                <a:rect l="l" t="t" r="r" b="b"/>
                <a:pathLst>
                  <a:path w="8234706" h="5226035">
                    <a:moveTo>
                      <a:pt x="0" y="5226035"/>
                    </a:moveTo>
                    <a:lnTo>
                      <a:pt x="0" y="0"/>
                    </a:lnTo>
                    <a:lnTo>
                      <a:pt x="8234706" y="5226035"/>
                    </a:lnTo>
                    <a:lnTo>
                      <a:pt x="0" y="52260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 name="Freeform: Shape 6"/>
            <p:cNvSpPr/>
            <p:nvPr userDrawn="1"/>
          </p:nvSpPr>
          <p:spPr>
            <a:xfrm>
              <a:off x="0" y="1"/>
              <a:ext cx="12192000" cy="6857999"/>
            </a:xfrm>
            <a:custGeom>
              <a:avLst/>
              <a:gdLst>
                <a:gd name="connsiteX0" fmla="*/ 9181229 w 12192000"/>
                <a:gd name="connsiteY0" fmla="*/ 0 h 6857999"/>
                <a:gd name="connsiteX1" fmla="*/ 12191999 w 12192000"/>
                <a:gd name="connsiteY1" fmla="*/ 0 h 6857999"/>
                <a:gd name="connsiteX2" fmla="*/ 12192000 w 12192000"/>
                <a:gd name="connsiteY2" fmla="*/ 388 h 6857999"/>
                <a:gd name="connsiteX3" fmla="*/ 12192000 w 12192000"/>
                <a:gd name="connsiteY3" fmla="*/ 6857999 h 6857999"/>
                <a:gd name="connsiteX4" fmla="*/ 0 w 12192000"/>
                <a:gd name="connsiteY4" fmla="*/ 6857999 h 6857999"/>
                <a:gd name="connsiteX5" fmla="*/ 0 w 12192000"/>
                <a:gd name="connsiteY5" fmla="*/ 583390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9181229" y="0"/>
                  </a:moveTo>
                  <a:lnTo>
                    <a:pt x="12191999" y="0"/>
                  </a:lnTo>
                  <a:lnTo>
                    <a:pt x="12192000" y="388"/>
                  </a:lnTo>
                  <a:lnTo>
                    <a:pt x="12192000" y="6857999"/>
                  </a:lnTo>
                  <a:lnTo>
                    <a:pt x="0" y="6857999"/>
                  </a:lnTo>
                  <a:lnTo>
                    <a:pt x="0" y="583390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ight Triangle 8"/>
            <p:cNvSpPr/>
            <p:nvPr/>
          </p:nvSpPr>
          <p:spPr>
            <a:xfrm flipH="1">
              <a:off x="11085870" y="5751870"/>
              <a:ext cx="1106129" cy="1106129"/>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9"/>
            <p:cNvGrpSpPr/>
            <p:nvPr/>
          </p:nvGrpSpPr>
          <p:grpSpPr>
            <a:xfrm>
              <a:off x="9432315" y="482790"/>
              <a:ext cx="2535622" cy="1412598"/>
              <a:chOff x="9446829" y="193596"/>
              <a:chExt cx="2535622" cy="1412598"/>
            </a:xfrm>
          </p:grpSpPr>
          <p:sp>
            <p:nvSpPr>
              <p:cNvPr id="20" name="Freeform: Shape 19"/>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1" name="Straight Connector 20"/>
              <p:cNvCxnSpPr/>
              <p:nvPr/>
            </p:nvCxnSpPr>
            <p:spPr>
              <a:xfrm flipH="1">
                <a:off x="10244137" y="678299"/>
                <a:ext cx="1368425" cy="92789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76272" y="4357727"/>
              <a:ext cx="3668792" cy="2338643"/>
              <a:chOff x="4740843" y="4341122"/>
              <a:chExt cx="3668792" cy="2338643"/>
            </a:xfrm>
          </p:grpSpPr>
          <p:sp>
            <p:nvSpPr>
              <p:cNvPr id="16" name="Freeform: Shape 15"/>
              <p:cNvSpPr/>
              <p:nvPr/>
            </p:nvSpPr>
            <p:spPr>
              <a:xfrm rot="19617841" flipH="1">
                <a:off x="5922252" y="4341122"/>
                <a:ext cx="2487383" cy="1163927"/>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7" name="Group 16"/>
              <p:cNvGrpSpPr/>
              <p:nvPr/>
            </p:nvGrpSpPr>
            <p:grpSpPr>
              <a:xfrm>
                <a:off x="4740843" y="4965644"/>
                <a:ext cx="2940355" cy="1714121"/>
                <a:chOff x="4740843" y="4965644"/>
                <a:chExt cx="2940355" cy="1714121"/>
              </a:xfrm>
            </p:grpSpPr>
            <p:cxnSp>
              <p:nvCxnSpPr>
                <p:cNvPr id="18" name="Straight Connector 17"/>
                <p:cNvCxnSpPr/>
                <p:nvPr/>
              </p:nvCxnSpPr>
              <p:spPr>
                <a:xfrm flipH="1">
                  <a:off x="4740843" y="5751870"/>
                  <a:ext cx="1368425" cy="927895"/>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715215" y="4965644"/>
                  <a:ext cx="1965983" cy="1333086"/>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81354" y="435750"/>
              <a:ext cx="6492915" cy="3657254"/>
              <a:chOff x="5489536" y="193596"/>
              <a:chExt cx="6492915" cy="3657254"/>
            </a:xfrm>
          </p:grpSpPr>
          <p:sp>
            <p:nvSpPr>
              <p:cNvPr id="14" name="Freeform: Shape 13"/>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5" name="Straight Connector 14"/>
              <p:cNvCxnSpPr/>
              <p:nvPr/>
            </p:nvCxnSpPr>
            <p:spPr>
              <a:xfrm flipH="1">
                <a:off x="5489536" y="973877"/>
                <a:ext cx="4242853" cy="2876973"/>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524207" y="3059849"/>
            <a:ext cx="6286793" cy="990601"/>
          </a:xfrm>
        </p:spPr>
        <p:txBody>
          <a:bodyPr>
            <a:noAutofit/>
          </a:bodyPr>
          <a:lstStyle>
            <a:lvl1pPr algn="r">
              <a:defRPr sz="5400" cap="all" baseline="0">
                <a:solidFill>
                  <a:schemeClr val="bg1"/>
                </a:solidFill>
                <a:latin typeface="+mj-lt"/>
              </a:defRPr>
            </a:lvl1pPr>
          </a:lstStyle>
          <a:p>
            <a:r>
              <a:rPr lang="en-US" dirty="0"/>
              <a:t>CLICK TO EDIT MASTER TITLE STYLE</a:t>
            </a:r>
          </a:p>
        </p:txBody>
      </p:sp>
      <p:sp>
        <p:nvSpPr>
          <p:cNvPr id="25" name="Text Placeholder 24"/>
          <p:cNvSpPr>
            <a:spLocks noGrp="1"/>
          </p:cNvSpPr>
          <p:nvPr>
            <p:ph type="body" sz="quarter" idx="10"/>
          </p:nvPr>
        </p:nvSpPr>
        <p:spPr>
          <a:xfrm>
            <a:off x="2400299" y="5351760"/>
            <a:ext cx="9410701" cy="400110"/>
          </a:xfrm>
        </p:spPr>
        <p:txBody>
          <a:bodyPr wrap="square">
            <a:spAutoFit/>
          </a:bodyPr>
          <a:lstStyle>
            <a:lvl1pPr algn="r">
              <a:defRPr b="0">
                <a:solidFill>
                  <a:schemeClr val="bg1"/>
                </a:solidFill>
                <a:latin typeface="+mn-lt"/>
              </a:defRPr>
            </a:lvl1pPr>
            <a:lvl2pPr marL="55562" indent="0">
              <a:buNone/>
              <a:defRPr/>
            </a:lvl2pPr>
          </a:lstStyle>
          <a:p>
            <a:pPr lvl="0"/>
            <a:r>
              <a:rPr lang="en-US" dirty="0"/>
              <a:t>Edit Master text styles</a:t>
            </a:r>
          </a:p>
        </p:txBody>
      </p:sp>
    </p:spTree>
    <p:extLst>
      <p:ext uri="{BB962C8B-B14F-4D97-AF65-F5344CB8AC3E}">
        <p14:creationId xmlns:p14="http://schemas.microsoft.com/office/powerpoint/2010/main" val="401257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Slide Number Placeholder 2"/>
          <p:cNvSpPr>
            <a:spLocks noGrp="1"/>
          </p:cNvSpPr>
          <p:nvPr>
            <p:ph type="sldNum" sz="quarter" idx="10"/>
          </p:nvPr>
        </p:nvSpPr>
        <p:spPr>
          <a:xfrm>
            <a:off x="11072619" y="6372161"/>
            <a:ext cx="770951" cy="192287"/>
          </a:xfrm>
          <a:solidFill>
            <a:schemeClr val="bg1"/>
          </a:solidFill>
        </p:spPr>
        <p:txBody>
          <a:bodyPr/>
          <a:lstStyle/>
          <a:p>
            <a:fld id="{0D558541-60C9-42A2-8392-FF12533A6B7A}" type="slidenum">
              <a:rPr lang="en-US" smtClean="0"/>
              <a:pPr/>
              <a:t>‹#›</a:t>
            </a:fld>
            <a:endParaRPr lang="en-US" dirty="0"/>
          </a:p>
        </p:txBody>
      </p:sp>
      <p:sp>
        <p:nvSpPr>
          <p:cNvPr id="12" name="Rectangle 11"/>
          <p:cNvSpPr/>
          <p:nvPr userDrawn="1"/>
        </p:nvSpPr>
        <p:spPr>
          <a:xfrm>
            <a:off x="6333067" y="6372161"/>
            <a:ext cx="4504267" cy="198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71379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13778192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8" y="1769805"/>
            <a:ext cx="8500668" cy="4269659"/>
          </a:xfrm>
        </p:spPr>
        <p:txBody>
          <a:bodyPr vert="horz" lIns="0" tIns="0" rIns="0" bIns="0" rtlCol="0">
            <a:noAutofit/>
          </a:bodyPr>
          <a:lstStyle>
            <a:lvl1pPr>
              <a:defRPr lang="en-US" dirty="0" smtClean="0"/>
            </a:lvl1pPr>
            <a:lvl2pPr marL="182875">
              <a:defRPr lang="en-US" dirty="0" smtClean="0"/>
            </a:lvl2pPr>
            <a:lvl3pPr marL="365751">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9554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lvl1pPr>
          </a:lstStyle>
          <a:p>
            <a:r>
              <a:rPr lang="en-US" dirty="0"/>
              <a:t>SECTION INTRO</a:t>
            </a:r>
          </a:p>
        </p:txBody>
      </p:sp>
      <p:sp>
        <p:nvSpPr>
          <p:cNvPr id="8" name="Text Placeholder 7"/>
          <p:cNvSpPr>
            <a:spLocks noGrp="1"/>
          </p:cNvSpPr>
          <p:nvPr>
            <p:ph type="body" sz="quarter" idx="11"/>
          </p:nvPr>
        </p:nvSpPr>
        <p:spPr>
          <a:xfrm>
            <a:off x="6248401" y="1772304"/>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270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3" name="Slide Number Placeholder 5"/>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09B994-C7F2-445C-810D-EAB98C2AD909}" type="slidenum">
              <a:rPr lang="en-US" smtClean="0">
                <a:solidFill>
                  <a:schemeClr val="bg1"/>
                </a:solidFill>
                <a:latin typeface="Calibri" panose="020F0502020204030204"/>
              </a:rPr>
              <a:pPr/>
              <a:t>‹#›</a:t>
            </a:fld>
            <a:endParaRPr lang="en-US" dirty="0">
              <a:solidFill>
                <a:schemeClr val="bg1"/>
              </a:solidFill>
              <a:latin typeface="Calibri" panose="020F0502020204030204"/>
            </a:endParaRPr>
          </a:p>
        </p:txBody>
      </p:sp>
      <p:sp>
        <p:nvSpPr>
          <p:cNvPr id="14" name="Rectangle 13"/>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mn-cs"/>
              </a:rPr>
              <a:t>For Accenture Internal Use Only.</a:t>
            </a:r>
          </a:p>
        </p:txBody>
      </p:sp>
    </p:spTree>
    <p:extLst>
      <p:ext uri="{BB962C8B-B14F-4D97-AF65-F5344CB8AC3E}">
        <p14:creationId xmlns:p14="http://schemas.microsoft.com/office/powerpoint/2010/main" val="1142739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7"/>
          <p:cNvSpPr>
            <a:spLocks noGrp="1"/>
          </p:cNvSpPr>
          <p:nvPr>
            <p:ph type="body" sz="quarter" idx="11"/>
          </p:nvPr>
        </p:nvSpPr>
        <p:spPr>
          <a:xfrm>
            <a:off x="345018" y="1795292"/>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p:nvPr>
        </p:nvSpPr>
        <p:spPr>
          <a:xfrm>
            <a:off x="345018" y="332076"/>
            <a:ext cx="4701007" cy="776139"/>
          </a:xfrm>
        </p:spPr>
        <p:txBody>
          <a:bodyPr/>
          <a:lstStyle/>
          <a:p>
            <a:r>
              <a:rPr lang="en-US" dirty="0"/>
              <a:t>Click to edit Master title style</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6" name="Slide Number Placeholder 5"/>
          <p:cNvSpPr>
            <a:spLocks noGrp="1"/>
          </p:cNvSpPr>
          <p:nvPr>
            <p:ph type="sldNum" sz="quarter" idx="4"/>
          </p:nvPr>
        </p:nvSpPr>
        <p:spPr>
          <a:xfrm>
            <a:off x="8763000" y="65087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Tree>
    <p:extLst>
      <p:ext uri="{BB962C8B-B14F-4D97-AF65-F5344CB8AC3E}">
        <p14:creationId xmlns:p14="http://schemas.microsoft.com/office/powerpoint/2010/main" val="2509310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3522133"/>
            <a:ext cx="5465637" cy="2548467"/>
          </a:xfrm>
        </p:spPr>
        <p:txBody>
          <a:bodyPr/>
          <a:lstStyle>
            <a:lvl1pPr>
              <a:lnSpc>
                <a:spcPct val="80000"/>
              </a:lnSpc>
              <a:defRPr sz="5067" cap="all" baseline="0"/>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6248401" y="3522133"/>
            <a:ext cx="5565529" cy="255628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64559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0311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576821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80429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1510431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33855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Section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940969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accent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587618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83799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695321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4"/>
          </p:nvPr>
        </p:nvSpPr>
        <p:spPr>
          <a:xfrm>
            <a:off x="6248400" y="1766027"/>
            <a:ext cx="558800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64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29763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Callout &amp;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1"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11682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295668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516123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388626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7045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62537" y="332075"/>
            <a:ext cx="4894443" cy="65259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501456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790" b="4639"/>
          <a:stretch/>
        </p:blipFill>
        <p:spPr>
          <a:xfrm>
            <a:off x="6091335" y="-1"/>
            <a:ext cx="6100667" cy="6868511"/>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276721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Callout &amp; cop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2316" r="17196" b="8744"/>
          <a:stretch/>
        </p:blipFill>
        <p:spPr>
          <a:xfrm>
            <a:off x="6083301"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91924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442" y="437176"/>
            <a:ext cx="3455652" cy="64208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4949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888" y="392056"/>
            <a:ext cx="1505445" cy="588174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228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8434915"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0253" y="626533"/>
            <a:ext cx="1887840" cy="5613400"/>
          </a:xfrm>
          <a:prstGeom prst="rect">
            <a:avLst/>
          </a:prstGeom>
        </p:spPr>
      </p:pic>
    </p:spTree>
    <p:extLst>
      <p:ext uri="{BB962C8B-B14F-4D97-AF65-F5344CB8AC3E}">
        <p14:creationId xmlns:p14="http://schemas.microsoft.com/office/powerpoint/2010/main" val="1866515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87533"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65071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601915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0227" r="2494"/>
          <a:stretch/>
        </p:blipFill>
        <p:spPr>
          <a:xfrm>
            <a:off x="6096000"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518179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4071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allout &amp; 2 column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4267" y="321733"/>
            <a:ext cx="3420533" cy="5948827"/>
          </a:xfrm>
          <a:prstGeom prst="rect">
            <a:avLst/>
          </a:prstGeom>
        </p:spPr>
      </p:pic>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8791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sz="1867"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8568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345019"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3349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331280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345016"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9210653"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7"/>
          </p:nvPr>
        </p:nvSpPr>
        <p:spPr>
          <a:xfrm>
            <a:off x="626109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3680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3308577" y="1803400"/>
            <a:ext cx="8519356" cy="4275016"/>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9" name="Text Placeholder 7"/>
          <p:cNvSpPr>
            <a:spLocks noGrp="1"/>
          </p:cNvSpPr>
          <p:nvPr>
            <p:ph type="body" sz="quarter" idx="15"/>
          </p:nvPr>
        </p:nvSpPr>
        <p:spPr>
          <a:xfrm>
            <a:off x="345017"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13669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4"/>
          </p:nvPr>
        </p:nvSpPr>
        <p:spPr>
          <a:xfrm>
            <a:off x="6248400" y="312992"/>
            <a:ext cx="5564717" cy="81133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level0</a:t>
            </a:r>
            <a:endParaRPr lang="en-US" dirty="0"/>
          </a:p>
        </p:txBody>
      </p:sp>
      <p:sp>
        <p:nvSpPr>
          <p:cNvPr id="3" name="Content Placeholder 2"/>
          <p:cNvSpPr>
            <a:spLocks noGrp="1"/>
          </p:cNvSpPr>
          <p:nvPr>
            <p:ph sz="quarter" idx="15" hasCustomPrompt="1"/>
          </p:nvPr>
        </p:nvSpPr>
        <p:spPr>
          <a:xfrm>
            <a:off x="345018" y="1803400"/>
            <a:ext cx="11468100" cy="4216400"/>
          </a:xfrm>
        </p:spPr>
        <p:txBody>
          <a:bodyPr/>
          <a:lstStyle>
            <a:lvl1pPr>
              <a:defRPr sz="1867" baseline="0"/>
            </a:lvl1pPr>
          </a:lstStyle>
          <a:p>
            <a:pPr lvl="0"/>
            <a:r>
              <a:rPr lang="en-US" dirty="0"/>
              <a:t>Content: chart, graph, picture.</a:t>
            </a:r>
          </a:p>
        </p:txBody>
      </p:sp>
    </p:spTree>
    <p:extLst>
      <p:ext uri="{BB962C8B-B14F-4D97-AF65-F5344CB8AC3E}">
        <p14:creationId xmlns:p14="http://schemas.microsoft.com/office/powerpoint/2010/main" val="13771415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3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grpSp>
        <p:nvGrpSpPr>
          <p:cNvPr id="2" name="Group 4"/>
          <p:cNvGrpSpPr>
            <a:grpSpLocks noChangeAspect="1"/>
          </p:cNvGrpSpPr>
          <p:nvPr userDrawn="1"/>
        </p:nvGrpSpPr>
        <p:grpSpPr bwMode="auto">
          <a:xfrm>
            <a:off x="1458385" y="1557866"/>
            <a:ext cx="7177617" cy="4910667"/>
            <a:chOff x="689" y="736"/>
            <a:chExt cx="3391" cy="2320"/>
          </a:xfrm>
        </p:grpSpPr>
        <p:sp>
          <p:nvSpPr>
            <p:cNvPr id="6" name="AutoShape 3"/>
            <p:cNvSpPr>
              <a:spLocks noChangeAspect="1" noChangeArrowheads="1" noTextEdit="1"/>
            </p:cNvSpPr>
            <p:nvPr userDrawn="1"/>
          </p:nvSpPr>
          <p:spPr bwMode="auto">
            <a:xfrm>
              <a:off x="689" y="738"/>
              <a:ext cx="3390" cy="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pic>
          <p:nvPicPr>
            <p:cNvPr id="1029" name="Picture 5"/>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9" y="1322"/>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89" y="1924"/>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89" y="73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89" y="252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p:cNvSpPr>
              <a:spLocks noChangeArrowheads="1"/>
            </p:cNvSpPr>
            <p:nvPr userDrawn="1"/>
          </p:nvSpPr>
          <p:spPr bwMode="auto">
            <a:xfrm>
              <a:off x="2334" y="737"/>
              <a:ext cx="526" cy="526"/>
            </a:xfrm>
            <a:prstGeom prst="rect">
              <a:avLst/>
            </a:prstGeom>
            <a:solidFill>
              <a:srgbClr val="2B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Rectangle 10"/>
            <p:cNvSpPr>
              <a:spLocks noChangeArrowheads="1"/>
            </p:cNvSpPr>
            <p:nvPr userDrawn="1"/>
          </p:nvSpPr>
          <p:spPr bwMode="auto">
            <a:xfrm>
              <a:off x="2938" y="737"/>
              <a:ext cx="526" cy="526"/>
            </a:xfrm>
            <a:prstGeom prst="rect">
              <a:avLst/>
            </a:prstGeom>
            <a:solidFill>
              <a:srgbClr val="00C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Rectangle 11"/>
            <p:cNvSpPr>
              <a:spLocks noChangeArrowheads="1"/>
            </p:cNvSpPr>
            <p:nvPr userDrawn="1"/>
          </p:nvSpPr>
          <p:spPr bwMode="auto">
            <a:xfrm>
              <a:off x="2334" y="2530"/>
              <a:ext cx="526" cy="526"/>
            </a:xfrm>
            <a:prstGeom prst="rect">
              <a:avLst/>
            </a:prstGeom>
            <a:solidFill>
              <a:srgbClr val="7E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Rectangle 12"/>
            <p:cNvSpPr>
              <a:spLocks noChangeArrowheads="1"/>
            </p:cNvSpPr>
            <p:nvPr userDrawn="1"/>
          </p:nvSpPr>
          <p:spPr bwMode="auto">
            <a:xfrm>
              <a:off x="2938" y="2530"/>
              <a:ext cx="526" cy="526"/>
            </a:xfrm>
            <a:prstGeom prst="rect">
              <a:avLst/>
            </a:prstGeom>
            <a:solidFill>
              <a:srgbClr val="A905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Rectangle 13"/>
            <p:cNvSpPr>
              <a:spLocks noChangeArrowheads="1"/>
            </p:cNvSpPr>
            <p:nvPr userDrawn="1"/>
          </p:nvSpPr>
          <p:spPr bwMode="auto">
            <a:xfrm>
              <a:off x="2334" y="1929"/>
              <a:ext cx="526" cy="526"/>
            </a:xfrm>
            <a:prstGeom prst="rect">
              <a:avLst/>
            </a:prstGeom>
            <a:solidFill>
              <a:srgbClr val="50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Rectangle 14"/>
            <p:cNvSpPr>
              <a:spLocks noChangeArrowheads="1"/>
            </p:cNvSpPr>
            <p:nvPr userDrawn="1"/>
          </p:nvSpPr>
          <p:spPr bwMode="auto">
            <a:xfrm>
              <a:off x="2938" y="1929"/>
              <a:ext cx="526" cy="52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5"/>
            <p:cNvSpPr>
              <a:spLocks noChangeArrowheads="1"/>
            </p:cNvSpPr>
            <p:nvPr userDrawn="1"/>
          </p:nvSpPr>
          <p:spPr bwMode="auto">
            <a:xfrm>
              <a:off x="2334" y="1327"/>
              <a:ext cx="526" cy="526"/>
            </a:xfrm>
            <a:prstGeom prst="rect">
              <a:avLst/>
            </a:prstGeom>
            <a:solidFill>
              <a:srgbClr val="FF6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Rectangle 16"/>
            <p:cNvSpPr>
              <a:spLocks noChangeArrowheads="1"/>
            </p:cNvSpPr>
            <p:nvPr userDrawn="1"/>
          </p:nvSpPr>
          <p:spPr bwMode="auto">
            <a:xfrm>
              <a:off x="2938" y="1327"/>
              <a:ext cx="526" cy="526"/>
            </a:xfrm>
            <a:prstGeom prst="rect">
              <a:avLst/>
            </a:prstGeom>
            <a:solidFill>
              <a:srgbClr val="FFC8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Rectangle 17"/>
            <p:cNvSpPr>
              <a:spLocks noChangeArrowheads="1"/>
            </p:cNvSpPr>
            <p:nvPr userDrawn="1"/>
          </p:nvSpPr>
          <p:spPr bwMode="auto">
            <a:xfrm>
              <a:off x="3554" y="737"/>
              <a:ext cx="526" cy="526"/>
            </a:xfrm>
            <a:prstGeom prst="rect">
              <a:avLst/>
            </a:prstGeom>
            <a:solidFill>
              <a:srgbClr val="00F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Rectangle 18"/>
            <p:cNvSpPr>
              <a:spLocks noChangeArrowheads="1"/>
            </p:cNvSpPr>
            <p:nvPr userDrawn="1"/>
          </p:nvSpPr>
          <p:spPr bwMode="auto">
            <a:xfrm>
              <a:off x="3554" y="2530"/>
              <a:ext cx="526" cy="526"/>
            </a:xfrm>
            <a:prstGeom prst="rect">
              <a:avLst/>
            </a:prstGeom>
            <a:solidFill>
              <a:srgbClr val="E90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Rectangle 19"/>
            <p:cNvSpPr>
              <a:spLocks noChangeArrowheads="1"/>
            </p:cNvSpPr>
            <p:nvPr userDrawn="1"/>
          </p:nvSpPr>
          <p:spPr bwMode="auto">
            <a:xfrm>
              <a:off x="3554" y="1929"/>
              <a:ext cx="526" cy="526"/>
            </a:xfrm>
            <a:prstGeom prst="rect">
              <a:avLst/>
            </a:prstGeom>
            <a:solidFill>
              <a:srgbClr val="DBFD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Rectangle 20"/>
            <p:cNvSpPr>
              <a:spLocks noChangeArrowheads="1"/>
            </p:cNvSpPr>
            <p:nvPr userDrawn="1"/>
          </p:nvSpPr>
          <p:spPr bwMode="auto">
            <a:xfrm>
              <a:off x="3554" y="1327"/>
              <a:ext cx="526" cy="526"/>
            </a:xfrm>
            <a:prstGeom prst="rect">
              <a:avLst/>
            </a:prstGeom>
            <a:solidFill>
              <a:srgbClr val="FFE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Rectangle 21"/>
            <p:cNvSpPr>
              <a:spLocks noChangeArrowheads="1"/>
            </p:cNvSpPr>
            <p:nvPr userDrawn="1"/>
          </p:nvSpPr>
          <p:spPr bwMode="auto">
            <a:xfrm>
              <a:off x="816" y="840"/>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0" name="Rectangle 22"/>
            <p:cNvSpPr>
              <a:spLocks noChangeArrowheads="1"/>
            </p:cNvSpPr>
            <p:nvPr userDrawn="1"/>
          </p:nvSpPr>
          <p:spPr bwMode="auto">
            <a:xfrm>
              <a:off x="896" y="840"/>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1" name="Rectangle 23"/>
            <p:cNvSpPr>
              <a:spLocks noChangeArrowheads="1"/>
            </p:cNvSpPr>
            <p:nvPr userDrawn="1"/>
          </p:nvSpPr>
          <p:spPr bwMode="auto">
            <a:xfrm>
              <a:off x="1113" y="840"/>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2" name="Rectangle 24"/>
            <p:cNvSpPr>
              <a:spLocks noChangeArrowheads="1"/>
            </p:cNvSpPr>
            <p:nvPr userDrawn="1"/>
          </p:nvSpPr>
          <p:spPr bwMode="auto">
            <a:xfrm>
              <a:off x="1219" y="840"/>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3" name="Rectangle 25"/>
            <p:cNvSpPr>
              <a:spLocks noChangeArrowheads="1"/>
            </p:cNvSpPr>
            <p:nvPr userDrawn="1"/>
          </p:nvSpPr>
          <p:spPr bwMode="auto">
            <a:xfrm>
              <a:off x="816" y="96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4" name="Rectangle 26"/>
            <p:cNvSpPr>
              <a:spLocks noChangeArrowheads="1"/>
            </p:cNvSpPr>
            <p:nvPr userDrawn="1"/>
          </p:nvSpPr>
          <p:spPr bwMode="auto">
            <a:xfrm>
              <a:off x="903" y="964"/>
              <a:ext cx="2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5" name="Rectangle 27"/>
            <p:cNvSpPr>
              <a:spLocks noChangeArrowheads="1"/>
            </p:cNvSpPr>
            <p:nvPr userDrawn="1"/>
          </p:nvSpPr>
          <p:spPr bwMode="auto">
            <a:xfrm>
              <a:off x="1122" y="964"/>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6" name="Rectangle 28"/>
            <p:cNvSpPr>
              <a:spLocks noChangeArrowheads="1"/>
            </p:cNvSpPr>
            <p:nvPr userDrawn="1"/>
          </p:nvSpPr>
          <p:spPr bwMode="auto">
            <a:xfrm>
              <a:off x="1219" y="964"/>
              <a:ext cx="33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SELF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7" name="Rectangle 29"/>
            <p:cNvSpPr>
              <a:spLocks noChangeArrowheads="1"/>
            </p:cNvSpPr>
            <p:nvPr userDrawn="1"/>
          </p:nvSpPr>
          <p:spPr bwMode="auto">
            <a:xfrm>
              <a:off x="816" y="1431"/>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8" name="Rectangle 30"/>
            <p:cNvSpPr>
              <a:spLocks noChangeArrowheads="1"/>
            </p:cNvSpPr>
            <p:nvPr userDrawn="1"/>
          </p:nvSpPr>
          <p:spPr bwMode="auto">
            <a:xfrm>
              <a:off x="896" y="1431"/>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9" name="Rectangle 31"/>
            <p:cNvSpPr>
              <a:spLocks noChangeArrowheads="1"/>
            </p:cNvSpPr>
            <p:nvPr userDrawn="1"/>
          </p:nvSpPr>
          <p:spPr bwMode="auto">
            <a:xfrm>
              <a:off x="1113" y="1431"/>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0" name="Rectangle 32"/>
            <p:cNvSpPr>
              <a:spLocks noChangeArrowheads="1"/>
            </p:cNvSpPr>
            <p:nvPr userDrawn="1"/>
          </p:nvSpPr>
          <p:spPr bwMode="auto">
            <a:xfrm>
              <a:off x="1219" y="1431"/>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1" name="Rectangle 33"/>
            <p:cNvSpPr>
              <a:spLocks noChangeArrowheads="1"/>
            </p:cNvSpPr>
            <p:nvPr userDrawn="1"/>
          </p:nvSpPr>
          <p:spPr bwMode="auto">
            <a:xfrm>
              <a:off x="816" y="155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4" name="Rectangle 34"/>
            <p:cNvSpPr>
              <a:spLocks noChangeArrowheads="1"/>
            </p:cNvSpPr>
            <p:nvPr userDrawn="1"/>
          </p:nvSpPr>
          <p:spPr bwMode="auto">
            <a:xfrm>
              <a:off x="903" y="1554"/>
              <a:ext cx="75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OUR TEAM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5" name="Rectangle 35"/>
            <p:cNvSpPr>
              <a:spLocks noChangeArrowheads="1"/>
            </p:cNvSpPr>
            <p:nvPr userDrawn="1"/>
          </p:nvSpPr>
          <p:spPr bwMode="auto">
            <a:xfrm>
              <a:off x="816" y="2032"/>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6" name="Rectangle 36"/>
            <p:cNvSpPr>
              <a:spLocks noChangeArrowheads="1"/>
            </p:cNvSpPr>
            <p:nvPr userDrawn="1"/>
          </p:nvSpPr>
          <p:spPr bwMode="auto">
            <a:xfrm>
              <a:off x="895" y="2032"/>
              <a:ext cx="2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AKE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7" name="Rectangle 37"/>
            <p:cNvSpPr>
              <a:spLocks noChangeArrowheads="1"/>
            </p:cNvSpPr>
            <p:nvPr userDrawn="1"/>
          </p:nvSpPr>
          <p:spPr bwMode="auto">
            <a:xfrm>
              <a:off x="12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8" name="Rectangle 38"/>
            <p:cNvSpPr>
              <a:spLocks noChangeArrowheads="1"/>
            </p:cNvSpPr>
            <p:nvPr userDrawn="1"/>
          </p:nvSpPr>
          <p:spPr bwMode="auto">
            <a:xfrm>
              <a:off x="13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3" name="Rectangle 39"/>
            <p:cNvSpPr>
              <a:spLocks noChangeArrowheads="1"/>
            </p:cNvSpPr>
            <p:nvPr userDrawn="1"/>
          </p:nvSpPr>
          <p:spPr bwMode="auto">
            <a:xfrm>
              <a:off x="1417" y="2032"/>
              <a:ext cx="4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4" name="Rectangle 40"/>
            <p:cNvSpPr>
              <a:spLocks noChangeArrowheads="1"/>
            </p:cNvSpPr>
            <p:nvPr userDrawn="1"/>
          </p:nvSpPr>
          <p:spPr bwMode="auto">
            <a:xfrm>
              <a:off x="816" y="2156"/>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5" name="Rectangle 41"/>
            <p:cNvSpPr>
              <a:spLocks noChangeArrowheads="1"/>
            </p:cNvSpPr>
            <p:nvPr userDrawn="1"/>
          </p:nvSpPr>
          <p:spPr bwMode="auto">
            <a:xfrm>
              <a:off x="900" y="2156"/>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 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6" name="Rectangle 42"/>
            <p:cNvSpPr>
              <a:spLocks noChangeArrowheads="1"/>
            </p:cNvSpPr>
            <p:nvPr userDrawn="1"/>
          </p:nvSpPr>
          <p:spPr bwMode="auto">
            <a:xfrm>
              <a:off x="1148" y="2156"/>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7" name="Rectangle 43"/>
            <p:cNvSpPr>
              <a:spLocks noChangeArrowheads="1"/>
            </p:cNvSpPr>
            <p:nvPr userDrawn="1"/>
          </p:nvSpPr>
          <p:spPr bwMode="auto">
            <a:xfrm>
              <a:off x="1244" y="2156"/>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8" name="Rectangle 44"/>
            <p:cNvSpPr>
              <a:spLocks noChangeArrowheads="1"/>
            </p:cNvSpPr>
            <p:nvPr userDrawn="1"/>
          </p:nvSpPr>
          <p:spPr bwMode="auto">
            <a:xfrm>
              <a:off x="1353" y="2156"/>
              <a:ext cx="1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W</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9" name="Rectangle 45"/>
            <p:cNvSpPr>
              <a:spLocks noChangeArrowheads="1"/>
            </p:cNvSpPr>
            <p:nvPr userDrawn="1"/>
          </p:nvSpPr>
          <p:spPr bwMode="auto">
            <a:xfrm>
              <a:off x="816" y="2634"/>
              <a:ext cx="35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FEED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0" name="Rectangle 46"/>
            <p:cNvSpPr>
              <a:spLocks noChangeArrowheads="1"/>
            </p:cNvSpPr>
            <p:nvPr userDrawn="1"/>
          </p:nvSpPr>
          <p:spPr bwMode="auto">
            <a:xfrm>
              <a:off x="1172" y="263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B</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1" name="Rectangle 47"/>
            <p:cNvSpPr>
              <a:spLocks noChangeArrowheads="1"/>
            </p:cNvSpPr>
            <p:nvPr userDrawn="1"/>
          </p:nvSpPr>
          <p:spPr bwMode="auto">
            <a:xfrm>
              <a:off x="1265"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2" name="Rectangle 48"/>
            <p:cNvSpPr>
              <a:spLocks noChangeArrowheads="1"/>
            </p:cNvSpPr>
            <p:nvPr userDrawn="1"/>
          </p:nvSpPr>
          <p:spPr bwMode="auto">
            <a:xfrm>
              <a:off x="1364"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3" name="Rectangle 49"/>
            <p:cNvSpPr>
              <a:spLocks noChangeArrowheads="1"/>
            </p:cNvSpPr>
            <p:nvPr userDrawn="1"/>
          </p:nvSpPr>
          <p:spPr bwMode="auto">
            <a:xfrm>
              <a:off x="1469" y="2634"/>
              <a:ext cx="10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K</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4" name="Rectangle 50"/>
            <p:cNvSpPr>
              <a:spLocks noChangeArrowheads="1"/>
            </p:cNvSpPr>
            <p:nvPr userDrawn="1"/>
          </p:nvSpPr>
          <p:spPr bwMode="auto">
            <a:xfrm>
              <a:off x="1564" y="2634"/>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5" name="Rectangle 51"/>
            <p:cNvSpPr>
              <a:spLocks noChangeArrowheads="1"/>
            </p:cNvSpPr>
            <p:nvPr userDrawn="1"/>
          </p:nvSpPr>
          <p:spPr bwMode="auto">
            <a:xfrm>
              <a:off x="816" y="2758"/>
              <a:ext cx="106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ONGOING CON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6" name="Rectangle 52"/>
            <p:cNvSpPr>
              <a:spLocks noChangeArrowheads="1"/>
            </p:cNvSpPr>
            <p:nvPr userDrawn="1"/>
          </p:nvSpPr>
          <p:spPr bwMode="auto">
            <a:xfrm>
              <a:off x="1877" y="2758"/>
              <a:ext cx="10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V</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7" name="Rectangle 53"/>
            <p:cNvSpPr>
              <a:spLocks noChangeArrowheads="1"/>
            </p:cNvSpPr>
            <p:nvPr userDrawn="1"/>
          </p:nvSpPr>
          <p:spPr bwMode="auto">
            <a:xfrm>
              <a:off x="1974" y="2758"/>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15835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794275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34424121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298914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6_Title only black">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61314955"/>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debrief</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79578357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Title only black">
    <p:bg>
      <p:bgPr>
        <a:solidFill>
          <a:srgbClr val="A905C8"/>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9"/>
            <a:ext cx="5750984" cy="875339"/>
          </a:xfrm>
        </p:spPr>
        <p:txBody>
          <a:bodyPr/>
          <a:lstStyle>
            <a:lvl1pPr>
              <a:lnSpc>
                <a:spcPct val="80000"/>
              </a:lnSpc>
              <a:defRPr sz="5867" cap="all" baseline="0">
                <a:solidFill>
                  <a:schemeClr val="tx1"/>
                </a:solidFill>
              </a:defRPr>
            </a:lvl1pPr>
          </a:lstStyle>
          <a:p>
            <a:r>
              <a:rPr lang="en-US" dirty="0"/>
              <a:t>discussion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16831086"/>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_Title only black">
    <p:bg>
      <p:bgPr>
        <a:solidFill>
          <a:srgbClr val="50E60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br>
              <a:rPr lang="en-US" dirty="0"/>
            </a:br>
            <a:r>
              <a:rPr lang="en-US" dirty="0"/>
              <a:t>reflection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29457369"/>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69483783"/>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070360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7607508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11455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078390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7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15839204"/>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8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5501935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9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002309648"/>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AE7C91-98B9-414B-AAD4-5629D5A58CFD}"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F53DBB-5648-43A0-8B09-AD9E34A61DBC}" type="slidenum">
              <a:rPr lang="en-US" smtClean="0"/>
              <a:t>‹#›</a:t>
            </a:fld>
            <a:endParaRPr lang="en-US" dirty="0"/>
          </a:p>
        </p:txBody>
      </p:sp>
    </p:spTree>
    <p:extLst>
      <p:ext uri="{BB962C8B-B14F-4D97-AF65-F5344CB8AC3E}">
        <p14:creationId xmlns:p14="http://schemas.microsoft.com/office/powerpoint/2010/main" val="1211296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0D3F939-6E70-2443-80F9-893D30A4483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289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_Bottom">
    <p:spTree>
      <p:nvGrpSpPr>
        <p:cNvPr id="1" name=""/>
        <p:cNvGrpSpPr/>
        <p:nvPr/>
      </p:nvGrpSpPr>
      <p:grpSpPr>
        <a:xfrm>
          <a:off x="0" y="0"/>
          <a:ext cx="0" cy="0"/>
          <a:chOff x="0" y="0"/>
          <a:chExt cx="0" cy="0"/>
        </a:xfrm>
      </p:grpSpPr>
      <p:pic>
        <p:nvPicPr>
          <p:cNvPr id="2050" name="Picture 2" descr="\\JBWServer\Shared\Clients\Presentations\Accenture\Kanisha Gulwadi - 14-4051 - Template Creation for L&amp;PD Courses\Working Files\Final Images\478481241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42596978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ver Slide_Bottom">
    <p:spTree>
      <p:nvGrpSpPr>
        <p:cNvPr id="1" name=""/>
        <p:cNvGrpSpPr/>
        <p:nvPr/>
      </p:nvGrpSpPr>
      <p:grpSpPr>
        <a:xfrm>
          <a:off x="0" y="0"/>
          <a:ext cx="0" cy="0"/>
          <a:chOff x="0" y="0"/>
          <a:chExt cx="0" cy="0"/>
        </a:xfrm>
      </p:grpSpPr>
      <p:pic>
        <p:nvPicPr>
          <p:cNvPr id="2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descr="\\JBWServer\Shared\Clients\Presentations\Accenture\Kanisha Gulwadi - 14-4051 - Template Creation for L&amp;PD Courses\Working Files\Final Images\501836033.jp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Connector 26"/>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609603" y="5859441"/>
            <a:ext cx="2910215" cy="633434"/>
            <a:chOff x="457202" y="420673"/>
            <a:chExt cx="2182661" cy="633434"/>
          </a:xfrm>
        </p:grpSpPr>
        <p:sp>
          <p:nvSpPr>
            <p:cNvPr id="29"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30" name="Freeform 29"/>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31" name="Title 1"/>
          <p:cNvSpPr>
            <a:spLocks noGrp="1"/>
          </p:cNvSpPr>
          <p:nvPr>
            <p:ph type="ctrTitle" hasCustomPrompt="1"/>
          </p:nvPr>
        </p:nvSpPr>
        <p:spPr>
          <a:xfrm>
            <a:off x="607486" y="3916911"/>
            <a:ext cx="7222065" cy="996950"/>
          </a:xfrm>
        </p:spPr>
        <p:txBody>
          <a:bodyPr/>
          <a:lstStyle>
            <a:lvl1pPr>
              <a:defRPr/>
            </a:lvl1pPr>
          </a:lstStyle>
          <a:p>
            <a:r>
              <a:rPr lang="en-AU" sz="3600" b="1" dirty="0">
                <a:solidFill>
                  <a:srgbClr val="0070C0"/>
                </a:solidFill>
              </a:rPr>
              <a:t>Course Title</a:t>
            </a:r>
            <a:br>
              <a:rPr lang="en-AU" sz="3600" b="1" dirty="0">
                <a:solidFill>
                  <a:srgbClr val="0070C0"/>
                </a:solidFill>
              </a:rPr>
            </a:br>
            <a:r>
              <a:rPr lang="en-AU" sz="500" dirty="0">
                <a:solidFill>
                  <a:srgbClr val="0070C0"/>
                </a:solidFill>
              </a:rPr>
              <a:t>  </a:t>
            </a:r>
            <a:r>
              <a:rPr lang="en-AU" sz="1800" dirty="0">
                <a:solidFill>
                  <a:srgbClr val="0070C0"/>
                </a:solidFill>
              </a:rPr>
              <a:t>Duration: 60 mins</a:t>
            </a:r>
          </a:p>
        </p:txBody>
      </p:sp>
      <p:sp>
        <p:nvSpPr>
          <p:cNvPr id="32" name="TextBox 31"/>
          <p:cNvSpPr txBox="1"/>
          <p:nvPr userDrawn="1"/>
        </p:nvSpPr>
        <p:spPr>
          <a:xfrm>
            <a:off x="490575" y="5051476"/>
            <a:ext cx="5144023" cy="600164"/>
          </a:xfrm>
          <a:prstGeom prst="rect">
            <a:avLst/>
          </a:prstGeom>
          <a:noFill/>
        </p:spPr>
        <p:txBody>
          <a:bodyPr wrap="square" rtlCol="0">
            <a:spAutoFit/>
          </a:bodyPr>
          <a:lstStyle/>
          <a:p>
            <a:r>
              <a:rPr lang="en-US" sz="2000" b="1" dirty="0">
                <a:solidFill>
                  <a:srgbClr val="F76F09"/>
                </a:solidFill>
                <a:latin typeface="Arial Black" panose="020B0A04020102020204" pitchFamily="34" charset="0"/>
              </a:rPr>
              <a:t>‘</a:t>
            </a:r>
            <a:r>
              <a:rPr lang="en-US" sz="1500" b="1" dirty="0">
                <a:solidFill>
                  <a:schemeClr val="tx1">
                    <a:lumMod val="95000"/>
                    <a:lumOff val="5000"/>
                  </a:schemeClr>
                </a:solidFill>
              </a:rPr>
              <a:t>Develop to Lead</a:t>
            </a:r>
            <a:r>
              <a:rPr lang="en-US" sz="2000" b="1" dirty="0">
                <a:solidFill>
                  <a:srgbClr val="F76F09"/>
                </a:solidFill>
                <a:latin typeface="Arial Black" panose="020B0A04020102020204" pitchFamily="34" charset="0"/>
              </a:rPr>
              <a:t>’</a:t>
            </a:r>
            <a:r>
              <a:rPr lang="en-US" sz="1500" b="1" dirty="0">
                <a:solidFill>
                  <a:schemeClr val="tx1">
                    <a:lumMod val="95000"/>
                    <a:lumOff val="5000"/>
                  </a:schemeClr>
                </a:solidFill>
              </a:rPr>
              <a:t> learning series</a:t>
            </a:r>
          </a:p>
          <a:p>
            <a:r>
              <a:rPr lang="en-US" sz="1200" b="1" dirty="0">
                <a:solidFill>
                  <a:schemeClr val="tx1">
                    <a:lumMod val="95000"/>
                    <a:lumOff val="5000"/>
                  </a:schemeClr>
                </a:solidFill>
              </a:rPr>
              <a:t> </a:t>
            </a:r>
            <a:r>
              <a:rPr lang="en-US" sz="1300" i="1" dirty="0">
                <a:solidFill>
                  <a:schemeClr val="tx1">
                    <a:lumMod val="85000"/>
                    <a:lumOff val="15000"/>
                  </a:schemeClr>
                </a:solidFill>
                <a:latin typeface="Arial" panose="020B0604020202020204" pitchFamily="34" charset="0"/>
                <a:cs typeface="Arial" panose="020B0604020202020204" pitchFamily="34" charset="0"/>
              </a:rPr>
              <a:t>Elevate your team’s performance</a:t>
            </a:r>
          </a:p>
        </p:txBody>
      </p:sp>
      <p:pic>
        <p:nvPicPr>
          <p:cNvPr id="34" name="Picture 33"/>
          <p:cNvPicPr>
            <a:picLocks noChangeAspect="1"/>
          </p:cNvPicPr>
          <p:nvPr userDrawn="1"/>
        </p:nvPicPr>
        <p:blipFill>
          <a:blip r:embed="rId5"/>
          <a:stretch>
            <a:fillRect/>
          </a:stretch>
        </p:blipFill>
        <p:spPr>
          <a:xfrm>
            <a:off x="4893366" y="6267526"/>
            <a:ext cx="6750001" cy="247500"/>
          </a:xfrm>
          <a:prstGeom prst="rect">
            <a:avLst/>
          </a:prstGeom>
        </p:spPr>
      </p:pic>
      <p:grpSp>
        <p:nvGrpSpPr>
          <p:cNvPr id="35" name="Group 34"/>
          <p:cNvGrpSpPr/>
          <p:nvPr userDrawn="1"/>
        </p:nvGrpSpPr>
        <p:grpSpPr>
          <a:xfrm>
            <a:off x="7638648" y="388938"/>
            <a:ext cx="4099192" cy="2061722"/>
            <a:chOff x="5728986" y="1472516"/>
            <a:chExt cx="3074394" cy="2061722"/>
          </a:xfrm>
        </p:grpSpPr>
        <p:sp>
          <p:nvSpPr>
            <p:cNvPr id="36" name="Freeform 35"/>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37"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Tree>
    <p:extLst>
      <p:ext uri="{BB962C8B-B14F-4D97-AF65-F5344CB8AC3E}">
        <p14:creationId xmlns:p14="http://schemas.microsoft.com/office/powerpoint/2010/main" val="135581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_Cover Slide_Bottom">
    <p:spTree>
      <p:nvGrpSpPr>
        <p:cNvPr id="1" name=""/>
        <p:cNvGrpSpPr/>
        <p:nvPr/>
      </p:nvGrpSpPr>
      <p:grpSpPr>
        <a:xfrm>
          <a:off x="0" y="0"/>
          <a:ext cx="0" cy="0"/>
          <a:chOff x="0" y="0"/>
          <a:chExt cx="0" cy="0"/>
        </a:xfrm>
      </p:grpSpPr>
      <p:pic>
        <p:nvPicPr>
          <p:cNvPr id="20" name="Picture 3" descr="\\JBWServer\Shared\Clients\Presentations\Accenture\Kanisha Gulwadi - 14-4051 - Template Creation for L&amp;PD Courses\Working Files\Final Images\178557833-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1417" r="11417"/>
          <a:stretch/>
        </p:blipFill>
        <p:spPr bwMode="auto">
          <a:xfrm flipH="1">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34224055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4_Cover Slide_Bottom">
    <p:spTree>
      <p:nvGrpSpPr>
        <p:cNvPr id="1" name=""/>
        <p:cNvGrpSpPr/>
        <p:nvPr/>
      </p:nvGrpSpPr>
      <p:grpSpPr>
        <a:xfrm>
          <a:off x="0" y="0"/>
          <a:ext cx="0" cy="0"/>
          <a:chOff x="0" y="0"/>
          <a:chExt cx="0" cy="0"/>
        </a:xfrm>
      </p:grpSpPr>
      <p:pic>
        <p:nvPicPr>
          <p:cNvPr id="20" name="Picture 2" descr="\\JBWServer\Shared\Clients\Presentations\Accenture\Kanisha Gulwadi - 14-4051 - Template Creation for L&amp;PD Courses\Working Files\Final Images\49454029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21122" b="21122"/>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9528841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07485" y="1149978"/>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8" name="Content Placeholder 7"/>
          <p:cNvSpPr>
            <a:spLocks noGrp="1"/>
          </p:cNvSpPr>
          <p:nvPr>
            <p:ph sz="quarter" idx="11"/>
          </p:nvPr>
        </p:nvSpPr>
        <p:spPr>
          <a:xfrm>
            <a:off x="607485" y="1576800"/>
            <a:ext cx="10977033" cy="49143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72094158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978851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Text Placeholder 16"/>
          <p:cNvSpPr>
            <a:spLocks noGrp="1"/>
          </p:cNvSpPr>
          <p:nvPr>
            <p:ph type="body" sz="quarter" idx="10"/>
          </p:nvPr>
        </p:nvSpPr>
        <p:spPr>
          <a:xfrm>
            <a:off x="607485" y="1150217"/>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519198703"/>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98148054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1"/>
                </a:solidFill>
                <a:latin typeface="+mn-lt"/>
              </a:defRPr>
            </a:lvl1pPr>
          </a:lstStyle>
          <a:p>
            <a:pPr>
              <a:defRPr/>
            </a:pPr>
            <a:fld id="{90CBDC3A-D49F-4631-A8C7-55D59B33E5FA}" type="slidenum">
              <a:rPr lang="en-US" smtClean="0"/>
              <a:pPr>
                <a:defRPr/>
              </a:pPr>
              <a:t>‹#›</a:t>
            </a:fld>
            <a:endParaRPr lang="en-US" dirty="0"/>
          </a:p>
        </p:txBody>
      </p:sp>
      <p:grpSp>
        <p:nvGrpSpPr>
          <p:cNvPr id="6" name="Group 5" hidden="1"/>
          <p:cNvGrpSpPr/>
          <p:nvPr userDrawn="1"/>
        </p:nvGrpSpPr>
        <p:grpSpPr>
          <a:xfrm>
            <a:off x="0" y="0"/>
            <a:ext cx="12192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26"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12529056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3535720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Slide 1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607485" y="1911350"/>
            <a:ext cx="10977033" cy="4478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5041445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rgbClr val="00A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5122638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rgbClr val="00A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607485" y="1909764"/>
            <a:ext cx="10977033" cy="4479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2503265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1">
    <p:spTree>
      <p:nvGrpSpPr>
        <p:cNvPr id="1" name=""/>
        <p:cNvGrpSpPr/>
        <p:nvPr/>
      </p:nvGrpSpPr>
      <p:grpSpPr>
        <a:xfrm>
          <a:off x="0" y="0"/>
          <a:ext cx="0" cy="0"/>
          <a:chOff x="0" y="0"/>
          <a:chExt cx="0" cy="0"/>
        </a:xfrm>
      </p:grpSpPr>
      <p:pic>
        <p:nvPicPr>
          <p:cNvPr id="3074" name="Picture 2" descr="\\JBWServer\Shared\Clients\Presentations\Accenture\Kanisha Gulwadi - 14-4051 - Template Creation for L&amp;PD Courses\Working Files\Final Images\501836033.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8"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6459073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2">
    <p:spTree>
      <p:nvGrpSpPr>
        <p:cNvPr id="1" name=""/>
        <p:cNvGrpSpPr/>
        <p:nvPr/>
      </p:nvGrpSpPr>
      <p:grpSpPr>
        <a:xfrm>
          <a:off x="0" y="0"/>
          <a:ext cx="0" cy="0"/>
          <a:chOff x="0" y="0"/>
          <a:chExt cx="0" cy="0"/>
        </a:xfrm>
      </p:grpSpPr>
      <p:pic>
        <p:nvPicPr>
          <p:cNvPr id="8" name="Picture 3" descr="\\JBWServer\Shared\Clients\Presentations\Accenture\Kanisha Gulwadi - 14-4051 - Template Creation for L&amp;PD Courses\Working Files\Final Images\178557833-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pic>
        <p:nvPicPr>
          <p:cNvPr id="4100" name="Picture 4"/>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0" y="1"/>
            <a:ext cx="9890059" cy="296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4040361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3">
    <p:spTree>
      <p:nvGrpSpPr>
        <p:cNvPr id="1" name=""/>
        <p:cNvGrpSpPr/>
        <p:nvPr/>
      </p:nvGrpSpPr>
      <p:grpSpPr>
        <a:xfrm>
          <a:off x="0" y="0"/>
          <a:ext cx="0" cy="0"/>
          <a:chOff x="0" y="0"/>
          <a:chExt cx="0" cy="0"/>
        </a:xfrm>
      </p:grpSpPr>
      <p:pic>
        <p:nvPicPr>
          <p:cNvPr id="5122" name="Picture 2" descr="\\JBWServer\Shared\Clients\Presentations\Accenture\Kanisha Gulwadi - 14-4051 - Template Creation for L&amp;PD Courses\Working Files\Final Images\49454029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pic>
        <p:nvPicPr>
          <p:cNvPr id="8" name="Picture 3"/>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userDrawn="1"/>
        </p:nvSpPr>
        <p:spPr>
          <a:xfrm>
            <a:off x="0" y="2106592"/>
            <a:ext cx="7392365" cy="4386284"/>
          </a:xfrm>
          <a:prstGeom prst="ellipse">
            <a:avLst/>
          </a:prstGeom>
          <a:gradFill>
            <a:gsLst>
              <a:gs pos="25000">
                <a:srgbClr val="3A344A">
                  <a:alpha val="57647"/>
                </a:srgbClr>
              </a:gs>
              <a:gs pos="100000">
                <a:srgbClr val="3A344A">
                  <a:alpha val="0"/>
                </a:srgbClr>
              </a:gs>
            </a:gsLst>
            <a:path path="shap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10" name="Oval 9"/>
          <p:cNvSpPr/>
          <p:nvPr userDrawn="1"/>
        </p:nvSpPr>
        <p:spPr>
          <a:xfrm>
            <a:off x="-63447" y="3185002"/>
            <a:ext cx="5403235" cy="3053601"/>
          </a:xfrm>
          <a:prstGeom prst="ellipse">
            <a:avLst/>
          </a:prstGeom>
          <a:gradFill>
            <a:gsLst>
              <a:gs pos="25000">
                <a:srgbClr val="3A344A">
                  <a:alpha val="57647"/>
                </a:srgbClr>
              </a:gs>
              <a:gs pos="100000">
                <a:srgbClr val="3A344A">
                  <a:alpha val="0"/>
                </a:srgbClr>
              </a:gs>
            </a:gsLst>
            <a:path path="shap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2" name="Title 1"/>
          <p:cNvSpPr>
            <a:spLocks noGrp="1"/>
          </p:cNvSpPr>
          <p:nvPr>
            <p:ph type="ctrTitle" hasCustomPrompt="1"/>
          </p:nvPr>
        </p:nvSpPr>
        <p:spPr>
          <a:xfrm>
            <a:off x="607485" y="3310217"/>
            <a:ext cx="7222067"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1193770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3793696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2"/>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Content Placeholder 3"/>
          <p:cNvSpPr>
            <a:spLocks noGrp="1"/>
          </p:cNvSpPr>
          <p:nvPr>
            <p:ph sz="quarter" idx="13"/>
          </p:nvPr>
        </p:nvSpPr>
        <p:spPr>
          <a:xfrm>
            <a:off x="609600" y="1748629"/>
            <a:ext cx="10972800" cy="3030538"/>
          </a:xfrm>
        </p:spPr>
        <p:txBody>
          <a:bodyPr/>
          <a:lstStyle>
            <a:lvl1pPr marL="0" indent="0">
              <a:spcBef>
                <a:spcPts val="0"/>
              </a:spcBef>
              <a:buNone/>
              <a:defRPr sz="1600"/>
            </a:lvl1pPr>
          </a:lstStyle>
          <a:p>
            <a:pPr lvl="0"/>
            <a:r>
              <a:rPr lang="en-US" dirty="0"/>
              <a:t>Click to edit Master text styles</a:t>
            </a:r>
          </a:p>
        </p:txBody>
      </p:sp>
    </p:spTree>
    <p:extLst>
      <p:ext uri="{BB962C8B-B14F-4D97-AF65-F5344CB8AC3E}">
        <p14:creationId xmlns:p14="http://schemas.microsoft.com/office/powerpoint/2010/main" val="2010421599"/>
      </p:ext>
    </p:extLst>
  </p:cSld>
  <p:clrMapOvr>
    <a:masterClrMapping/>
  </p:clrMapOvr>
  <p:extLst mod="1">
    <p:ext uri="{DCECCB84-F9BA-43D5-87BE-67443E8EF086}">
      <p15:sldGuideLst xmlns:p15="http://schemas.microsoft.com/office/powerpoint/2012/main">
        <p15:guide id="1" orient="horz" pos="792">
          <p15:clr>
            <a:srgbClr val="FBAE40"/>
          </p15:clr>
        </p15:guide>
        <p15:guide id="2" orient="horz" pos="115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opics &amp; Pages">
    <p:bg>
      <p:bgPr>
        <a:solidFill>
          <a:schemeClr val="accent1"/>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cxnSp>
        <p:nvCxnSpPr>
          <p:cNvPr id="7" name="Straight Connector 6"/>
          <p:cNvCxnSpPr/>
          <p:nvPr userDrawn="1"/>
        </p:nvCxnSpPr>
        <p:spPr>
          <a:xfrm flipV="1">
            <a:off x="604866" y="1829427"/>
            <a:ext cx="10979652"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541202" y="1138868"/>
            <a:ext cx="2463"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0"/>
          </p:nvPr>
        </p:nvSpPr>
        <p:spPr>
          <a:xfrm>
            <a:off x="1845661" y="1143000"/>
            <a:ext cx="9696451" cy="685800"/>
          </a:xfrm>
        </p:spPr>
        <p:txBody>
          <a:bodyPr anchor="ctr"/>
          <a:lstStyle>
            <a:lvl1pPr marL="0" indent="0">
              <a:buNone/>
              <a:defRPr sz="2800" b="1">
                <a:solidFill>
                  <a:schemeClr val="bg1"/>
                </a:solidFill>
              </a:defRPr>
            </a:lvl1pPr>
          </a:lstStyle>
          <a:p>
            <a:pPr lvl="0"/>
            <a:r>
              <a:rPr lang="en-US" dirty="0"/>
              <a:t>Click to edit Master text styles</a:t>
            </a:r>
          </a:p>
        </p:txBody>
      </p:sp>
      <p:sp>
        <p:nvSpPr>
          <p:cNvPr id="17" name="Content Placeholder 16"/>
          <p:cNvSpPr>
            <a:spLocks noGrp="1"/>
          </p:cNvSpPr>
          <p:nvPr>
            <p:ph sz="quarter" idx="11"/>
          </p:nvPr>
        </p:nvSpPr>
        <p:spPr>
          <a:xfrm rot="16200000">
            <a:off x="101983" y="2560285"/>
            <a:ext cx="1942107" cy="936333"/>
          </a:xfrm>
        </p:spPr>
        <p:txBody>
          <a:bodyPr anchor="ctr"/>
          <a:lstStyle>
            <a:lvl1pPr marL="0" indent="0">
              <a:buNone/>
              <a:defRPr b="1">
                <a:solidFill>
                  <a:schemeClr val="bg1"/>
                </a:solidFill>
              </a:defRPr>
            </a:lvl1pPr>
          </a:lstStyle>
          <a:p>
            <a:pPr lvl="0"/>
            <a:r>
              <a:rPr lang="en-US" dirty="0"/>
              <a:t>Click to edit Master text styles</a:t>
            </a:r>
          </a:p>
        </p:txBody>
      </p:sp>
      <p:sp>
        <p:nvSpPr>
          <p:cNvPr id="19" name="Content Placeholder 18"/>
          <p:cNvSpPr>
            <a:spLocks noGrp="1"/>
          </p:cNvSpPr>
          <p:nvPr>
            <p:ph sz="quarter" idx="12"/>
          </p:nvPr>
        </p:nvSpPr>
        <p:spPr>
          <a:xfrm>
            <a:off x="1839400" y="2057400"/>
            <a:ext cx="8405813" cy="2867212"/>
          </a:xfrm>
        </p:spPr>
        <p:txBody>
          <a:bodyPr/>
          <a:lstStyle>
            <a:lvl1pPr marL="228600" indent="-228600">
              <a:spcBef>
                <a:spcPts val="0"/>
              </a:spcBef>
              <a:defRPr sz="2200">
                <a:solidFill>
                  <a:schemeClr val="bg1"/>
                </a:solidFill>
              </a:defRPr>
            </a:lvl1pPr>
            <a:lvl2pPr marL="17621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Rectangle 10"/>
          <p:cNvSpPr/>
          <p:nvPr userDrawn="1"/>
        </p:nvSpPr>
        <p:spPr>
          <a:xfrm>
            <a:off x="737345" y="1225068"/>
            <a:ext cx="684443" cy="507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prstClr val="white"/>
              </a:solidFill>
              <a:latin typeface="Arial Black" pitchFamily="34" charset="0"/>
            </a:endParaRPr>
          </a:p>
        </p:txBody>
      </p:sp>
      <p:sp>
        <p:nvSpPr>
          <p:cNvPr id="12" name="Text Placeholder 7"/>
          <p:cNvSpPr>
            <a:spLocks noGrp="1"/>
          </p:cNvSpPr>
          <p:nvPr>
            <p:ph type="body" sz="quarter" idx="13"/>
          </p:nvPr>
        </p:nvSpPr>
        <p:spPr>
          <a:xfrm>
            <a:off x="737491" y="1213187"/>
            <a:ext cx="683684" cy="506413"/>
          </a:xfrm>
        </p:spPr>
        <p:txBody>
          <a:bodyPr anchor="ctr"/>
          <a:lstStyle>
            <a:lvl1pPr marL="0" indent="0" algn="ctr">
              <a:buNone/>
              <a:defRPr sz="2000">
                <a:solidFill>
                  <a:schemeClr val="bg1"/>
                </a:solidFill>
              </a:defRPr>
            </a:lvl1pPr>
          </a:lstStyle>
          <a:p>
            <a:pPr lvl="0"/>
            <a:r>
              <a:rPr lang="en-US" dirty="0"/>
              <a:t>Click</a:t>
            </a:r>
          </a:p>
        </p:txBody>
      </p:sp>
    </p:spTree>
    <p:extLst>
      <p:ext uri="{BB962C8B-B14F-4D97-AF65-F5344CB8AC3E}">
        <p14:creationId xmlns:p14="http://schemas.microsoft.com/office/powerpoint/2010/main" val="1582295577"/>
      </p:ext>
    </p:extLst>
  </p:cSld>
  <p:clrMapOvr>
    <a:masterClrMapping/>
  </p:clrMapOvr>
  <p:extLst mod="1">
    <p:ext uri="{DCECCB84-F9BA-43D5-87BE-67443E8EF086}">
      <p15:sldGuideLst xmlns:p15="http://schemas.microsoft.com/office/powerpoint/2012/main">
        <p15:guide id="1" orient="horz" pos="1152">
          <p15:clr>
            <a:srgbClr val="FBAE40"/>
          </p15:clr>
        </p15:guide>
        <p15:guide id="2" pos="864">
          <p15:clr>
            <a:srgbClr val="FBAE40"/>
          </p15:clr>
        </p15:guide>
        <p15:guide id="3" pos="720">
          <p15:clr>
            <a:srgbClr val="FBAE40"/>
          </p15:clr>
        </p15:guide>
        <p15:guide id="4" orient="horz" pos="129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6" name="Rectangle 5"/>
          <p:cNvSpPr/>
          <p:nvPr/>
        </p:nvSpPr>
        <p:spPr>
          <a:xfrm>
            <a:off x="621039" y="1138874"/>
            <a:ext cx="10977033" cy="1097280"/>
          </a:xfrm>
          <a:prstGeom prst="rect">
            <a:avLst/>
          </a:prstGeom>
          <a:solidFill>
            <a:schemeClr val="accent2"/>
          </a:solidFill>
          <a:ln w="12700">
            <a:noFill/>
          </a:ln>
        </p:spPr>
        <p:style>
          <a:lnRef idx="2">
            <a:schemeClr val="accent2"/>
          </a:lnRef>
          <a:fillRef idx="1">
            <a:schemeClr val="lt1"/>
          </a:fillRef>
          <a:effectRef idx="0">
            <a:schemeClr val="accent2"/>
          </a:effectRef>
          <a:fontRef idx="minor">
            <a:schemeClr val="dk1"/>
          </a:fontRef>
        </p:style>
        <p:txBody>
          <a:bodyPr lIns="1080000" tIns="72000" rtlCol="0" anchor="t"/>
          <a:lstStyle/>
          <a:p>
            <a:pPr marL="225425" lvl="0" indent="-225425" fontAlgn="auto">
              <a:spcBef>
                <a:spcPts val="0"/>
              </a:spcBef>
              <a:spcAft>
                <a:spcPts val="0"/>
              </a:spcAft>
              <a:buFont typeface="Arial" pitchFamily="34" charset="0"/>
              <a:buChar char="•"/>
            </a:pPr>
            <a:endParaRPr lang="en-IN" sz="1600" dirty="0">
              <a:solidFill>
                <a:schemeClr val="bg1"/>
              </a:solidFill>
            </a:endParaRPr>
          </a:p>
        </p:txBody>
      </p:sp>
      <p:grpSp>
        <p:nvGrpSpPr>
          <p:cNvPr id="7" name="Group 6"/>
          <p:cNvGrpSpPr>
            <a:grpSpLocks noChangeAspect="1"/>
          </p:cNvGrpSpPr>
          <p:nvPr/>
        </p:nvGrpSpPr>
        <p:grpSpPr bwMode="auto">
          <a:xfrm>
            <a:off x="735331" y="1233061"/>
            <a:ext cx="956965" cy="717514"/>
            <a:chOff x="5012" y="404"/>
            <a:chExt cx="825" cy="813"/>
          </a:xfrm>
          <a:solidFill>
            <a:schemeClr val="bg1"/>
          </a:solidFill>
        </p:grpSpPr>
        <p:sp>
          <p:nvSpPr>
            <p:cNvPr id="8" name="Freeform 7"/>
            <p:cNvSpPr>
              <a:spLocks/>
            </p:cNvSpPr>
            <p:nvPr/>
          </p:nvSpPr>
          <p:spPr bwMode="auto">
            <a:xfrm>
              <a:off x="5350" y="581"/>
              <a:ext cx="487" cy="636"/>
            </a:xfrm>
            <a:custGeom>
              <a:avLst/>
              <a:gdLst>
                <a:gd name="T0" fmla="*/ 173 w 206"/>
                <a:gd name="T1" fmla="*/ 0 h 269"/>
                <a:gd name="T2" fmla="*/ 173 w 206"/>
                <a:gd name="T3" fmla="*/ 89 h 269"/>
                <a:gd name="T4" fmla="*/ 106 w 206"/>
                <a:gd name="T5" fmla="*/ 150 h 269"/>
                <a:gd name="T6" fmla="*/ 35 w 206"/>
                <a:gd name="T7" fmla="*/ 150 h 269"/>
                <a:gd name="T8" fmla="*/ 0 w 206"/>
                <a:gd name="T9" fmla="*/ 186 h 269"/>
                <a:gd name="T10" fmla="*/ 58 w 206"/>
                <a:gd name="T11" fmla="*/ 187 h 269"/>
                <a:gd name="T12" fmla="*/ 138 w 206"/>
                <a:gd name="T13" fmla="*/ 269 h 269"/>
                <a:gd name="T14" fmla="*/ 141 w 206"/>
                <a:gd name="T15" fmla="*/ 185 h 269"/>
                <a:gd name="T16" fmla="*/ 203 w 206"/>
                <a:gd name="T17" fmla="*/ 134 h 269"/>
                <a:gd name="T18" fmla="*/ 203 w 206"/>
                <a:gd name="T19" fmla="*/ 52 h 269"/>
                <a:gd name="T20" fmla="*/ 173 w 206"/>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69">
                  <a:moveTo>
                    <a:pt x="173" y="0"/>
                  </a:moveTo>
                  <a:cubicBezTo>
                    <a:pt x="173" y="0"/>
                    <a:pt x="175" y="66"/>
                    <a:pt x="173" y="89"/>
                  </a:cubicBezTo>
                  <a:cubicBezTo>
                    <a:pt x="172" y="106"/>
                    <a:pt x="166" y="150"/>
                    <a:pt x="106" y="150"/>
                  </a:cubicBezTo>
                  <a:cubicBezTo>
                    <a:pt x="35" y="150"/>
                    <a:pt x="35" y="150"/>
                    <a:pt x="35" y="150"/>
                  </a:cubicBezTo>
                  <a:cubicBezTo>
                    <a:pt x="0" y="186"/>
                    <a:pt x="0" y="186"/>
                    <a:pt x="0" y="186"/>
                  </a:cubicBezTo>
                  <a:cubicBezTo>
                    <a:pt x="58" y="187"/>
                    <a:pt x="58" y="187"/>
                    <a:pt x="58" y="187"/>
                  </a:cubicBezTo>
                  <a:cubicBezTo>
                    <a:pt x="138" y="269"/>
                    <a:pt x="138" y="269"/>
                    <a:pt x="138" y="269"/>
                  </a:cubicBezTo>
                  <a:cubicBezTo>
                    <a:pt x="141" y="185"/>
                    <a:pt x="141" y="185"/>
                    <a:pt x="141" y="185"/>
                  </a:cubicBezTo>
                  <a:cubicBezTo>
                    <a:pt x="141" y="185"/>
                    <a:pt x="203" y="189"/>
                    <a:pt x="203" y="134"/>
                  </a:cubicBezTo>
                  <a:cubicBezTo>
                    <a:pt x="203" y="78"/>
                    <a:pt x="203" y="52"/>
                    <a:pt x="203" y="52"/>
                  </a:cubicBezTo>
                  <a:cubicBezTo>
                    <a:pt x="203" y="52"/>
                    <a:pt x="206" y="18"/>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9" name="Freeform 8"/>
            <p:cNvSpPr>
              <a:spLocks noEditPoints="1"/>
            </p:cNvSpPr>
            <p:nvPr/>
          </p:nvSpPr>
          <p:spPr bwMode="auto">
            <a:xfrm>
              <a:off x="5012" y="404"/>
              <a:ext cx="699" cy="702"/>
            </a:xfrm>
            <a:custGeom>
              <a:avLst/>
              <a:gdLst>
                <a:gd name="T0" fmla="*/ 58 w 296"/>
                <a:gd name="T1" fmla="*/ 297 h 297"/>
                <a:gd name="T2" fmla="*/ 57 w 296"/>
                <a:gd name="T3" fmla="*/ 208 h 297"/>
                <a:gd name="T4" fmla="*/ 0 w 296"/>
                <a:gd name="T5" fmla="*/ 146 h 297"/>
                <a:gd name="T6" fmla="*/ 0 w 296"/>
                <a:gd name="T7" fmla="*/ 62 h 297"/>
                <a:gd name="T8" fmla="*/ 62 w 296"/>
                <a:gd name="T9" fmla="*/ 0 h 297"/>
                <a:gd name="T10" fmla="*/ 234 w 296"/>
                <a:gd name="T11" fmla="*/ 0 h 297"/>
                <a:gd name="T12" fmla="*/ 296 w 296"/>
                <a:gd name="T13" fmla="*/ 62 h 297"/>
                <a:gd name="T14" fmla="*/ 296 w 296"/>
                <a:gd name="T15" fmla="*/ 146 h 297"/>
                <a:gd name="T16" fmla="*/ 234 w 296"/>
                <a:gd name="T17" fmla="*/ 208 h 297"/>
                <a:gd name="T18" fmla="*/ 157 w 296"/>
                <a:gd name="T19" fmla="*/ 208 h 297"/>
                <a:gd name="T20" fmla="*/ 58 w 296"/>
                <a:gd name="T21" fmla="*/ 297 h 297"/>
                <a:gd name="T22" fmla="*/ 62 w 296"/>
                <a:gd name="T23" fmla="*/ 19 h 297"/>
                <a:gd name="T24" fmla="*/ 20 w 296"/>
                <a:gd name="T25" fmla="*/ 62 h 297"/>
                <a:gd name="T26" fmla="*/ 20 w 296"/>
                <a:gd name="T27" fmla="*/ 146 h 297"/>
                <a:gd name="T28" fmla="*/ 62 w 296"/>
                <a:gd name="T29" fmla="*/ 189 h 297"/>
                <a:gd name="T30" fmla="*/ 76 w 296"/>
                <a:gd name="T31" fmla="*/ 189 h 297"/>
                <a:gd name="T32" fmla="*/ 77 w 296"/>
                <a:gd name="T33" fmla="*/ 254 h 297"/>
                <a:gd name="T34" fmla="*/ 150 w 296"/>
                <a:gd name="T35" fmla="*/ 189 h 297"/>
                <a:gd name="T36" fmla="*/ 234 w 296"/>
                <a:gd name="T37" fmla="*/ 189 h 297"/>
                <a:gd name="T38" fmla="*/ 277 w 296"/>
                <a:gd name="T39" fmla="*/ 146 h 297"/>
                <a:gd name="T40" fmla="*/ 277 w 296"/>
                <a:gd name="T41" fmla="*/ 62 h 297"/>
                <a:gd name="T42" fmla="*/ 234 w 296"/>
                <a:gd name="T43" fmla="*/ 19 h 297"/>
                <a:gd name="T44" fmla="*/ 62 w 296"/>
                <a:gd name="T45" fmla="*/ 1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6" h="297">
                  <a:moveTo>
                    <a:pt x="58" y="297"/>
                  </a:moveTo>
                  <a:cubicBezTo>
                    <a:pt x="57" y="208"/>
                    <a:pt x="57" y="208"/>
                    <a:pt x="57" y="208"/>
                  </a:cubicBezTo>
                  <a:cubicBezTo>
                    <a:pt x="25" y="205"/>
                    <a:pt x="0" y="179"/>
                    <a:pt x="0" y="146"/>
                  </a:cubicBezTo>
                  <a:cubicBezTo>
                    <a:pt x="0" y="62"/>
                    <a:pt x="0" y="62"/>
                    <a:pt x="0" y="62"/>
                  </a:cubicBezTo>
                  <a:cubicBezTo>
                    <a:pt x="0" y="27"/>
                    <a:pt x="28" y="0"/>
                    <a:pt x="62" y="0"/>
                  </a:cubicBezTo>
                  <a:cubicBezTo>
                    <a:pt x="234" y="0"/>
                    <a:pt x="234" y="0"/>
                    <a:pt x="234" y="0"/>
                  </a:cubicBezTo>
                  <a:cubicBezTo>
                    <a:pt x="268" y="0"/>
                    <a:pt x="296" y="27"/>
                    <a:pt x="296" y="62"/>
                  </a:cubicBezTo>
                  <a:cubicBezTo>
                    <a:pt x="296" y="146"/>
                    <a:pt x="296" y="146"/>
                    <a:pt x="296" y="146"/>
                  </a:cubicBezTo>
                  <a:cubicBezTo>
                    <a:pt x="296" y="180"/>
                    <a:pt x="268" y="208"/>
                    <a:pt x="234" y="208"/>
                  </a:cubicBezTo>
                  <a:cubicBezTo>
                    <a:pt x="157" y="208"/>
                    <a:pt x="157" y="208"/>
                    <a:pt x="157" y="208"/>
                  </a:cubicBezTo>
                  <a:cubicBezTo>
                    <a:pt x="58" y="297"/>
                    <a:pt x="58" y="297"/>
                    <a:pt x="58" y="297"/>
                  </a:cubicBezTo>
                  <a:close/>
                  <a:moveTo>
                    <a:pt x="62" y="19"/>
                  </a:moveTo>
                  <a:cubicBezTo>
                    <a:pt x="39" y="19"/>
                    <a:pt x="20" y="38"/>
                    <a:pt x="20" y="62"/>
                  </a:cubicBezTo>
                  <a:cubicBezTo>
                    <a:pt x="20" y="146"/>
                    <a:pt x="20" y="146"/>
                    <a:pt x="20" y="146"/>
                  </a:cubicBezTo>
                  <a:cubicBezTo>
                    <a:pt x="20" y="170"/>
                    <a:pt x="39" y="189"/>
                    <a:pt x="62" y="189"/>
                  </a:cubicBezTo>
                  <a:cubicBezTo>
                    <a:pt x="76" y="189"/>
                    <a:pt x="76" y="189"/>
                    <a:pt x="76" y="189"/>
                  </a:cubicBezTo>
                  <a:cubicBezTo>
                    <a:pt x="77" y="254"/>
                    <a:pt x="77" y="254"/>
                    <a:pt x="77" y="254"/>
                  </a:cubicBezTo>
                  <a:cubicBezTo>
                    <a:pt x="150" y="189"/>
                    <a:pt x="150" y="189"/>
                    <a:pt x="150" y="189"/>
                  </a:cubicBezTo>
                  <a:cubicBezTo>
                    <a:pt x="234" y="189"/>
                    <a:pt x="234" y="189"/>
                    <a:pt x="234" y="189"/>
                  </a:cubicBezTo>
                  <a:cubicBezTo>
                    <a:pt x="258" y="189"/>
                    <a:pt x="277" y="170"/>
                    <a:pt x="277" y="146"/>
                  </a:cubicBezTo>
                  <a:cubicBezTo>
                    <a:pt x="277" y="62"/>
                    <a:pt x="277" y="62"/>
                    <a:pt x="277" y="62"/>
                  </a:cubicBezTo>
                  <a:cubicBezTo>
                    <a:pt x="277" y="38"/>
                    <a:pt x="258" y="19"/>
                    <a:pt x="234" y="19"/>
                  </a:cubicBezTo>
                  <a:cubicBezTo>
                    <a:pt x="62" y="19"/>
                    <a:pt x="62" y="19"/>
                    <a:pt x="6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0" name="Freeform 9"/>
            <p:cNvSpPr>
              <a:spLocks noEditPoints="1"/>
            </p:cNvSpPr>
            <p:nvPr/>
          </p:nvSpPr>
          <p:spPr bwMode="auto">
            <a:xfrm>
              <a:off x="5300" y="508"/>
              <a:ext cx="145" cy="279"/>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grpSp>
      <p:sp>
        <p:nvSpPr>
          <p:cNvPr id="12" name="Rectangle 11"/>
          <p:cNvSpPr/>
          <p:nvPr userDrawn="1"/>
        </p:nvSpPr>
        <p:spPr>
          <a:xfrm>
            <a:off x="621039" y="2374289"/>
            <a:ext cx="10977033" cy="256032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0" tIns="72000" rtlCol="0" anchor="t"/>
          <a:lstStyle/>
          <a:p>
            <a:pPr fontAlgn="auto">
              <a:spcBef>
                <a:spcPts val="0"/>
              </a:spcBef>
              <a:spcAft>
                <a:spcPts val="0"/>
              </a:spcAft>
              <a:defRPr/>
            </a:pPr>
            <a:endParaRPr lang="en-IN" sz="1600" dirty="0">
              <a:solidFill>
                <a:schemeClr val="bg1"/>
              </a:solidFill>
            </a:endParaRPr>
          </a:p>
        </p:txBody>
      </p:sp>
      <p:grpSp>
        <p:nvGrpSpPr>
          <p:cNvPr id="13" name="Group 12"/>
          <p:cNvGrpSpPr>
            <a:grpSpLocks noChangeAspect="1"/>
          </p:cNvGrpSpPr>
          <p:nvPr userDrawn="1"/>
        </p:nvGrpSpPr>
        <p:grpSpPr bwMode="auto">
          <a:xfrm>
            <a:off x="732817" y="2476014"/>
            <a:ext cx="970319" cy="787482"/>
            <a:chOff x="1597" y="790"/>
            <a:chExt cx="2565" cy="2736"/>
          </a:xfrm>
          <a:solidFill>
            <a:schemeClr val="bg1"/>
          </a:solidFill>
        </p:grpSpPr>
        <p:sp>
          <p:nvSpPr>
            <p:cNvPr id="14" name="Freeform 13"/>
            <p:cNvSpPr>
              <a:spLocks noEditPoints="1"/>
            </p:cNvSpPr>
            <p:nvPr/>
          </p:nvSpPr>
          <p:spPr bwMode="auto">
            <a:xfrm>
              <a:off x="1597" y="790"/>
              <a:ext cx="2334" cy="2736"/>
            </a:xfrm>
            <a:custGeom>
              <a:avLst/>
              <a:gdLst>
                <a:gd name="T0" fmla="*/ 185 w 988"/>
                <a:gd name="T1" fmla="*/ 50 h 1158"/>
                <a:gd name="T2" fmla="*/ 126 w 988"/>
                <a:gd name="T3" fmla="*/ 158 h 1158"/>
                <a:gd name="T4" fmla="*/ 183 w 988"/>
                <a:gd name="T5" fmla="*/ 143 h 1158"/>
                <a:gd name="T6" fmla="*/ 183 w 988"/>
                <a:gd name="T7" fmla="*/ 223 h 1158"/>
                <a:gd name="T8" fmla="*/ 126 w 988"/>
                <a:gd name="T9" fmla="*/ 208 h 1158"/>
                <a:gd name="T10" fmla="*/ 152 w 988"/>
                <a:gd name="T11" fmla="*/ 356 h 1158"/>
                <a:gd name="T12" fmla="*/ 223 w 988"/>
                <a:gd name="T13" fmla="*/ 381 h 1158"/>
                <a:gd name="T14" fmla="*/ 152 w 988"/>
                <a:gd name="T15" fmla="*/ 406 h 1158"/>
                <a:gd name="T16" fmla="*/ 126 w 988"/>
                <a:gd name="T17" fmla="*/ 554 h 1158"/>
                <a:gd name="T18" fmla="*/ 183 w 988"/>
                <a:gd name="T19" fmla="*/ 539 h 1158"/>
                <a:gd name="T20" fmla="*/ 183 w 988"/>
                <a:gd name="T21" fmla="*/ 619 h 1158"/>
                <a:gd name="T22" fmla="*/ 126 w 988"/>
                <a:gd name="T23" fmla="*/ 604 h 1158"/>
                <a:gd name="T24" fmla="*/ 152 w 988"/>
                <a:gd name="T25" fmla="*/ 752 h 1158"/>
                <a:gd name="T26" fmla="*/ 223 w 988"/>
                <a:gd name="T27" fmla="*/ 777 h 1158"/>
                <a:gd name="T28" fmla="*/ 152 w 988"/>
                <a:gd name="T29" fmla="*/ 802 h 1158"/>
                <a:gd name="T30" fmla="*/ 126 w 988"/>
                <a:gd name="T31" fmla="*/ 950 h 1158"/>
                <a:gd name="T32" fmla="*/ 183 w 988"/>
                <a:gd name="T33" fmla="*/ 935 h 1158"/>
                <a:gd name="T34" fmla="*/ 183 w 988"/>
                <a:gd name="T35" fmla="*/ 1015 h 1158"/>
                <a:gd name="T36" fmla="*/ 126 w 988"/>
                <a:gd name="T37" fmla="*/ 1000 h 1158"/>
                <a:gd name="T38" fmla="*/ 185 w 988"/>
                <a:gd name="T39" fmla="*/ 1108 h 1158"/>
                <a:gd name="T40" fmla="*/ 268 w 988"/>
                <a:gd name="T41" fmla="*/ 50 h 1158"/>
                <a:gd name="T42" fmla="*/ 527 w 988"/>
                <a:gd name="T43" fmla="*/ 255 h 1158"/>
                <a:gd name="T44" fmla="*/ 846 w 988"/>
                <a:gd name="T45" fmla="*/ 230 h 1158"/>
                <a:gd name="T46" fmla="*/ 846 w 988"/>
                <a:gd name="T47" fmla="*/ 280 h 1158"/>
                <a:gd name="T48" fmla="*/ 552 w 988"/>
                <a:gd name="T49" fmla="*/ 467 h 1158"/>
                <a:gd name="T50" fmla="*/ 552 w 988"/>
                <a:gd name="T51" fmla="*/ 417 h 1158"/>
                <a:gd name="T52" fmla="*/ 871 w 988"/>
                <a:gd name="T53" fmla="*/ 442 h 1158"/>
                <a:gd name="T54" fmla="*/ 552 w 988"/>
                <a:gd name="T55" fmla="*/ 467 h 1158"/>
                <a:gd name="T56" fmla="*/ 527 w 988"/>
                <a:gd name="T57" fmla="*/ 628 h 1158"/>
                <a:gd name="T58" fmla="*/ 806 w 988"/>
                <a:gd name="T59" fmla="*/ 603 h 1158"/>
                <a:gd name="T60" fmla="*/ 806 w 988"/>
                <a:gd name="T61" fmla="*/ 653 h 1158"/>
                <a:gd name="T62" fmla="*/ 988 w 988"/>
                <a:gd name="T63" fmla="*/ 109 h 1158"/>
                <a:gd name="T64" fmla="*/ 938 w 988"/>
                <a:gd name="T65" fmla="*/ 602 h 1158"/>
                <a:gd name="T66" fmla="*/ 879 w 988"/>
                <a:gd name="T67" fmla="*/ 50 h 1158"/>
                <a:gd name="T68" fmla="*/ 292 w 988"/>
                <a:gd name="T69" fmla="*/ 1108 h 1158"/>
                <a:gd name="T70" fmla="*/ 938 w 988"/>
                <a:gd name="T71" fmla="*/ 1049 h 1158"/>
                <a:gd name="T72" fmla="*/ 988 w 988"/>
                <a:gd name="T73" fmla="*/ 799 h 1158"/>
                <a:gd name="T74" fmla="*/ 879 w 988"/>
                <a:gd name="T75" fmla="*/ 1158 h 1158"/>
                <a:gd name="T76" fmla="*/ 76 w 988"/>
                <a:gd name="T77" fmla="*/ 1049 h 1158"/>
                <a:gd name="T78" fmla="*/ 25 w 988"/>
                <a:gd name="T79" fmla="*/ 1000 h 1158"/>
                <a:gd name="T80" fmla="*/ 25 w 988"/>
                <a:gd name="T81" fmla="*/ 950 h 1158"/>
                <a:gd name="T82" fmla="*/ 76 w 988"/>
                <a:gd name="T83" fmla="*/ 802 h 1158"/>
                <a:gd name="T84" fmla="*/ 0 w 988"/>
                <a:gd name="T85" fmla="*/ 777 h 1158"/>
                <a:gd name="T86" fmla="*/ 76 w 988"/>
                <a:gd name="T87" fmla="*/ 752 h 1158"/>
                <a:gd name="T88" fmla="*/ 25 w 988"/>
                <a:gd name="T89" fmla="*/ 604 h 1158"/>
                <a:gd name="T90" fmla="*/ 25 w 988"/>
                <a:gd name="T91" fmla="*/ 554 h 1158"/>
                <a:gd name="T92" fmla="*/ 76 w 988"/>
                <a:gd name="T93" fmla="*/ 406 h 1158"/>
                <a:gd name="T94" fmla="*/ 0 w 988"/>
                <a:gd name="T95" fmla="*/ 381 h 1158"/>
                <a:gd name="T96" fmla="*/ 76 w 988"/>
                <a:gd name="T97" fmla="*/ 356 h 1158"/>
                <a:gd name="T98" fmla="*/ 25 w 988"/>
                <a:gd name="T99" fmla="*/ 208 h 1158"/>
                <a:gd name="T100" fmla="*/ 25 w 988"/>
                <a:gd name="T101" fmla="*/ 158 h 1158"/>
                <a:gd name="T102" fmla="*/ 76 w 988"/>
                <a:gd name="T103" fmla="*/ 109 h 1158"/>
                <a:gd name="T104" fmla="*/ 879 w 988"/>
                <a:gd name="T10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8" h="1158">
                  <a:moveTo>
                    <a:pt x="268" y="50"/>
                  </a:moveTo>
                  <a:cubicBezTo>
                    <a:pt x="185" y="50"/>
                    <a:pt x="185" y="50"/>
                    <a:pt x="185" y="50"/>
                  </a:cubicBezTo>
                  <a:cubicBezTo>
                    <a:pt x="153" y="50"/>
                    <a:pt x="126" y="77"/>
                    <a:pt x="126" y="109"/>
                  </a:cubicBezTo>
                  <a:cubicBezTo>
                    <a:pt x="126" y="158"/>
                    <a:pt x="126" y="158"/>
                    <a:pt x="126" y="158"/>
                  </a:cubicBezTo>
                  <a:cubicBezTo>
                    <a:pt x="152" y="158"/>
                    <a:pt x="152" y="158"/>
                    <a:pt x="152" y="158"/>
                  </a:cubicBezTo>
                  <a:cubicBezTo>
                    <a:pt x="159" y="149"/>
                    <a:pt x="170" y="143"/>
                    <a:pt x="183" y="143"/>
                  </a:cubicBezTo>
                  <a:cubicBezTo>
                    <a:pt x="205" y="143"/>
                    <a:pt x="223" y="161"/>
                    <a:pt x="223" y="183"/>
                  </a:cubicBezTo>
                  <a:cubicBezTo>
                    <a:pt x="223" y="205"/>
                    <a:pt x="205" y="223"/>
                    <a:pt x="183" y="223"/>
                  </a:cubicBezTo>
                  <a:cubicBezTo>
                    <a:pt x="170" y="223"/>
                    <a:pt x="159" y="217"/>
                    <a:pt x="152" y="208"/>
                  </a:cubicBezTo>
                  <a:cubicBezTo>
                    <a:pt x="126" y="208"/>
                    <a:pt x="126" y="208"/>
                    <a:pt x="126" y="208"/>
                  </a:cubicBezTo>
                  <a:cubicBezTo>
                    <a:pt x="126" y="356"/>
                    <a:pt x="126" y="356"/>
                    <a:pt x="126" y="356"/>
                  </a:cubicBezTo>
                  <a:cubicBezTo>
                    <a:pt x="152" y="356"/>
                    <a:pt x="152" y="356"/>
                    <a:pt x="152" y="356"/>
                  </a:cubicBezTo>
                  <a:cubicBezTo>
                    <a:pt x="159" y="347"/>
                    <a:pt x="170" y="341"/>
                    <a:pt x="183" y="341"/>
                  </a:cubicBezTo>
                  <a:cubicBezTo>
                    <a:pt x="205" y="341"/>
                    <a:pt x="223" y="359"/>
                    <a:pt x="223" y="381"/>
                  </a:cubicBezTo>
                  <a:cubicBezTo>
                    <a:pt x="223" y="403"/>
                    <a:pt x="205" y="421"/>
                    <a:pt x="183" y="421"/>
                  </a:cubicBezTo>
                  <a:cubicBezTo>
                    <a:pt x="170" y="421"/>
                    <a:pt x="159" y="415"/>
                    <a:pt x="152" y="406"/>
                  </a:cubicBezTo>
                  <a:cubicBezTo>
                    <a:pt x="126" y="406"/>
                    <a:pt x="126" y="406"/>
                    <a:pt x="126" y="406"/>
                  </a:cubicBezTo>
                  <a:cubicBezTo>
                    <a:pt x="126" y="554"/>
                    <a:pt x="126" y="554"/>
                    <a:pt x="126" y="554"/>
                  </a:cubicBezTo>
                  <a:cubicBezTo>
                    <a:pt x="152" y="554"/>
                    <a:pt x="152" y="554"/>
                    <a:pt x="152" y="554"/>
                  </a:cubicBezTo>
                  <a:cubicBezTo>
                    <a:pt x="159" y="545"/>
                    <a:pt x="170" y="539"/>
                    <a:pt x="183" y="539"/>
                  </a:cubicBezTo>
                  <a:cubicBezTo>
                    <a:pt x="205" y="539"/>
                    <a:pt x="223" y="557"/>
                    <a:pt x="223" y="579"/>
                  </a:cubicBezTo>
                  <a:cubicBezTo>
                    <a:pt x="223" y="601"/>
                    <a:pt x="205" y="619"/>
                    <a:pt x="183" y="619"/>
                  </a:cubicBezTo>
                  <a:cubicBezTo>
                    <a:pt x="170" y="619"/>
                    <a:pt x="159" y="613"/>
                    <a:pt x="152" y="604"/>
                  </a:cubicBezTo>
                  <a:cubicBezTo>
                    <a:pt x="126" y="604"/>
                    <a:pt x="126" y="604"/>
                    <a:pt x="126" y="604"/>
                  </a:cubicBezTo>
                  <a:cubicBezTo>
                    <a:pt x="126" y="752"/>
                    <a:pt x="126" y="752"/>
                    <a:pt x="126" y="752"/>
                  </a:cubicBezTo>
                  <a:cubicBezTo>
                    <a:pt x="152" y="752"/>
                    <a:pt x="152" y="752"/>
                    <a:pt x="152" y="752"/>
                  </a:cubicBezTo>
                  <a:cubicBezTo>
                    <a:pt x="159" y="743"/>
                    <a:pt x="170" y="737"/>
                    <a:pt x="183" y="737"/>
                  </a:cubicBezTo>
                  <a:cubicBezTo>
                    <a:pt x="205" y="737"/>
                    <a:pt x="223" y="755"/>
                    <a:pt x="223" y="777"/>
                  </a:cubicBezTo>
                  <a:cubicBezTo>
                    <a:pt x="223" y="799"/>
                    <a:pt x="205" y="817"/>
                    <a:pt x="183" y="817"/>
                  </a:cubicBezTo>
                  <a:cubicBezTo>
                    <a:pt x="170" y="817"/>
                    <a:pt x="159" y="811"/>
                    <a:pt x="152" y="802"/>
                  </a:cubicBezTo>
                  <a:cubicBezTo>
                    <a:pt x="126" y="802"/>
                    <a:pt x="126" y="802"/>
                    <a:pt x="126" y="802"/>
                  </a:cubicBezTo>
                  <a:cubicBezTo>
                    <a:pt x="126" y="950"/>
                    <a:pt x="126" y="950"/>
                    <a:pt x="126" y="950"/>
                  </a:cubicBezTo>
                  <a:cubicBezTo>
                    <a:pt x="152" y="950"/>
                    <a:pt x="152" y="950"/>
                    <a:pt x="152" y="950"/>
                  </a:cubicBezTo>
                  <a:cubicBezTo>
                    <a:pt x="159" y="941"/>
                    <a:pt x="170" y="935"/>
                    <a:pt x="183" y="935"/>
                  </a:cubicBezTo>
                  <a:cubicBezTo>
                    <a:pt x="205" y="935"/>
                    <a:pt x="223" y="953"/>
                    <a:pt x="223" y="975"/>
                  </a:cubicBezTo>
                  <a:cubicBezTo>
                    <a:pt x="223" y="997"/>
                    <a:pt x="205" y="1015"/>
                    <a:pt x="183" y="1015"/>
                  </a:cubicBezTo>
                  <a:cubicBezTo>
                    <a:pt x="170" y="1015"/>
                    <a:pt x="159" y="1009"/>
                    <a:pt x="152" y="1000"/>
                  </a:cubicBezTo>
                  <a:cubicBezTo>
                    <a:pt x="126" y="1000"/>
                    <a:pt x="126" y="1000"/>
                    <a:pt x="126" y="1000"/>
                  </a:cubicBezTo>
                  <a:cubicBezTo>
                    <a:pt x="126" y="1049"/>
                    <a:pt x="126" y="1049"/>
                    <a:pt x="126" y="1049"/>
                  </a:cubicBezTo>
                  <a:cubicBezTo>
                    <a:pt x="126" y="1081"/>
                    <a:pt x="153" y="1108"/>
                    <a:pt x="185" y="1108"/>
                  </a:cubicBezTo>
                  <a:cubicBezTo>
                    <a:pt x="268" y="1108"/>
                    <a:pt x="268" y="1108"/>
                    <a:pt x="268" y="1108"/>
                  </a:cubicBezTo>
                  <a:cubicBezTo>
                    <a:pt x="268" y="50"/>
                    <a:pt x="268" y="50"/>
                    <a:pt x="268" y="50"/>
                  </a:cubicBezTo>
                  <a:close/>
                  <a:moveTo>
                    <a:pt x="552" y="280"/>
                  </a:moveTo>
                  <a:cubicBezTo>
                    <a:pt x="538" y="280"/>
                    <a:pt x="527" y="269"/>
                    <a:pt x="527" y="255"/>
                  </a:cubicBezTo>
                  <a:cubicBezTo>
                    <a:pt x="527" y="242"/>
                    <a:pt x="538" y="230"/>
                    <a:pt x="552" y="230"/>
                  </a:cubicBezTo>
                  <a:cubicBezTo>
                    <a:pt x="846" y="230"/>
                    <a:pt x="846" y="230"/>
                    <a:pt x="846" y="230"/>
                  </a:cubicBezTo>
                  <a:cubicBezTo>
                    <a:pt x="860" y="230"/>
                    <a:pt x="871" y="242"/>
                    <a:pt x="871" y="255"/>
                  </a:cubicBezTo>
                  <a:cubicBezTo>
                    <a:pt x="871" y="269"/>
                    <a:pt x="860" y="280"/>
                    <a:pt x="846" y="280"/>
                  </a:cubicBezTo>
                  <a:cubicBezTo>
                    <a:pt x="552" y="280"/>
                    <a:pt x="552" y="280"/>
                    <a:pt x="552" y="280"/>
                  </a:cubicBezTo>
                  <a:close/>
                  <a:moveTo>
                    <a:pt x="552" y="467"/>
                  </a:moveTo>
                  <a:cubicBezTo>
                    <a:pt x="538" y="467"/>
                    <a:pt x="527" y="455"/>
                    <a:pt x="527" y="442"/>
                  </a:cubicBezTo>
                  <a:cubicBezTo>
                    <a:pt x="527" y="428"/>
                    <a:pt x="538" y="417"/>
                    <a:pt x="552" y="417"/>
                  </a:cubicBezTo>
                  <a:cubicBezTo>
                    <a:pt x="846" y="417"/>
                    <a:pt x="846" y="417"/>
                    <a:pt x="846" y="417"/>
                  </a:cubicBezTo>
                  <a:cubicBezTo>
                    <a:pt x="860" y="417"/>
                    <a:pt x="871" y="428"/>
                    <a:pt x="871" y="442"/>
                  </a:cubicBezTo>
                  <a:cubicBezTo>
                    <a:pt x="871" y="455"/>
                    <a:pt x="860" y="467"/>
                    <a:pt x="846" y="467"/>
                  </a:cubicBezTo>
                  <a:cubicBezTo>
                    <a:pt x="552" y="467"/>
                    <a:pt x="552" y="467"/>
                    <a:pt x="552" y="467"/>
                  </a:cubicBezTo>
                  <a:close/>
                  <a:moveTo>
                    <a:pt x="552" y="653"/>
                  </a:moveTo>
                  <a:cubicBezTo>
                    <a:pt x="538" y="653"/>
                    <a:pt x="527" y="642"/>
                    <a:pt x="527" y="628"/>
                  </a:cubicBezTo>
                  <a:cubicBezTo>
                    <a:pt x="527" y="614"/>
                    <a:pt x="538" y="603"/>
                    <a:pt x="552" y="603"/>
                  </a:cubicBezTo>
                  <a:cubicBezTo>
                    <a:pt x="806" y="603"/>
                    <a:pt x="806" y="603"/>
                    <a:pt x="806" y="603"/>
                  </a:cubicBezTo>
                  <a:cubicBezTo>
                    <a:pt x="820" y="603"/>
                    <a:pt x="831" y="614"/>
                    <a:pt x="831" y="628"/>
                  </a:cubicBezTo>
                  <a:cubicBezTo>
                    <a:pt x="831" y="642"/>
                    <a:pt x="820" y="653"/>
                    <a:pt x="806" y="653"/>
                  </a:cubicBezTo>
                  <a:cubicBezTo>
                    <a:pt x="552" y="653"/>
                    <a:pt x="552" y="653"/>
                    <a:pt x="552" y="653"/>
                  </a:cubicBezTo>
                  <a:close/>
                  <a:moveTo>
                    <a:pt x="988" y="109"/>
                  </a:moveTo>
                  <a:cubicBezTo>
                    <a:pt x="988" y="567"/>
                    <a:pt x="988" y="567"/>
                    <a:pt x="988" y="567"/>
                  </a:cubicBezTo>
                  <a:cubicBezTo>
                    <a:pt x="938" y="602"/>
                    <a:pt x="938" y="602"/>
                    <a:pt x="938" y="602"/>
                  </a:cubicBezTo>
                  <a:cubicBezTo>
                    <a:pt x="938" y="109"/>
                    <a:pt x="938" y="109"/>
                    <a:pt x="938" y="109"/>
                  </a:cubicBezTo>
                  <a:cubicBezTo>
                    <a:pt x="938" y="77"/>
                    <a:pt x="911" y="50"/>
                    <a:pt x="879" y="50"/>
                  </a:cubicBezTo>
                  <a:cubicBezTo>
                    <a:pt x="292" y="50"/>
                    <a:pt x="292" y="50"/>
                    <a:pt x="292" y="50"/>
                  </a:cubicBezTo>
                  <a:cubicBezTo>
                    <a:pt x="292" y="1108"/>
                    <a:pt x="292" y="1108"/>
                    <a:pt x="292" y="1108"/>
                  </a:cubicBezTo>
                  <a:cubicBezTo>
                    <a:pt x="879" y="1108"/>
                    <a:pt x="879" y="1108"/>
                    <a:pt x="879" y="1108"/>
                  </a:cubicBezTo>
                  <a:cubicBezTo>
                    <a:pt x="911" y="1108"/>
                    <a:pt x="938" y="1081"/>
                    <a:pt x="938" y="1049"/>
                  </a:cubicBezTo>
                  <a:cubicBezTo>
                    <a:pt x="938" y="835"/>
                    <a:pt x="938" y="835"/>
                    <a:pt x="938" y="835"/>
                  </a:cubicBezTo>
                  <a:cubicBezTo>
                    <a:pt x="988" y="799"/>
                    <a:pt x="988" y="799"/>
                    <a:pt x="988" y="799"/>
                  </a:cubicBezTo>
                  <a:cubicBezTo>
                    <a:pt x="988" y="1049"/>
                    <a:pt x="988" y="1049"/>
                    <a:pt x="988" y="1049"/>
                  </a:cubicBezTo>
                  <a:cubicBezTo>
                    <a:pt x="988" y="1109"/>
                    <a:pt x="939" y="1158"/>
                    <a:pt x="879" y="1158"/>
                  </a:cubicBezTo>
                  <a:cubicBezTo>
                    <a:pt x="185" y="1158"/>
                    <a:pt x="185" y="1158"/>
                    <a:pt x="185" y="1158"/>
                  </a:cubicBezTo>
                  <a:cubicBezTo>
                    <a:pt x="125" y="1158"/>
                    <a:pt x="76" y="1109"/>
                    <a:pt x="76" y="1049"/>
                  </a:cubicBezTo>
                  <a:cubicBezTo>
                    <a:pt x="76" y="1000"/>
                    <a:pt x="76" y="1000"/>
                    <a:pt x="76" y="1000"/>
                  </a:cubicBezTo>
                  <a:cubicBezTo>
                    <a:pt x="25" y="1000"/>
                    <a:pt x="25" y="1000"/>
                    <a:pt x="25" y="1000"/>
                  </a:cubicBezTo>
                  <a:cubicBezTo>
                    <a:pt x="11" y="1000"/>
                    <a:pt x="0" y="989"/>
                    <a:pt x="0" y="975"/>
                  </a:cubicBezTo>
                  <a:cubicBezTo>
                    <a:pt x="0" y="961"/>
                    <a:pt x="11" y="950"/>
                    <a:pt x="25" y="950"/>
                  </a:cubicBezTo>
                  <a:cubicBezTo>
                    <a:pt x="76" y="950"/>
                    <a:pt x="76" y="950"/>
                    <a:pt x="76" y="950"/>
                  </a:cubicBezTo>
                  <a:cubicBezTo>
                    <a:pt x="76" y="802"/>
                    <a:pt x="76" y="802"/>
                    <a:pt x="76" y="802"/>
                  </a:cubicBezTo>
                  <a:cubicBezTo>
                    <a:pt x="25" y="802"/>
                    <a:pt x="25" y="802"/>
                    <a:pt x="25" y="802"/>
                  </a:cubicBezTo>
                  <a:cubicBezTo>
                    <a:pt x="11" y="802"/>
                    <a:pt x="0" y="791"/>
                    <a:pt x="0" y="777"/>
                  </a:cubicBezTo>
                  <a:cubicBezTo>
                    <a:pt x="0" y="763"/>
                    <a:pt x="11" y="752"/>
                    <a:pt x="25" y="752"/>
                  </a:cubicBezTo>
                  <a:cubicBezTo>
                    <a:pt x="76" y="752"/>
                    <a:pt x="76" y="752"/>
                    <a:pt x="76" y="752"/>
                  </a:cubicBezTo>
                  <a:cubicBezTo>
                    <a:pt x="76" y="604"/>
                    <a:pt x="76" y="604"/>
                    <a:pt x="76" y="604"/>
                  </a:cubicBezTo>
                  <a:cubicBezTo>
                    <a:pt x="25" y="604"/>
                    <a:pt x="25" y="604"/>
                    <a:pt x="25" y="604"/>
                  </a:cubicBezTo>
                  <a:cubicBezTo>
                    <a:pt x="11" y="604"/>
                    <a:pt x="0" y="593"/>
                    <a:pt x="0" y="579"/>
                  </a:cubicBezTo>
                  <a:cubicBezTo>
                    <a:pt x="0" y="565"/>
                    <a:pt x="11" y="554"/>
                    <a:pt x="25" y="554"/>
                  </a:cubicBezTo>
                  <a:cubicBezTo>
                    <a:pt x="76" y="554"/>
                    <a:pt x="76" y="554"/>
                    <a:pt x="76" y="554"/>
                  </a:cubicBezTo>
                  <a:cubicBezTo>
                    <a:pt x="76" y="406"/>
                    <a:pt x="76" y="406"/>
                    <a:pt x="76" y="406"/>
                  </a:cubicBezTo>
                  <a:cubicBezTo>
                    <a:pt x="25" y="406"/>
                    <a:pt x="25" y="406"/>
                    <a:pt x="25" y="406"/>
                  </a:cubicBezTo>
                  <a:cubicBezTo>
                    <a:pt x="11" y="406"/>
                    <a:pt x="0" y="395"/>
                    <a:pt x="0" y="381"/>
                  </a:cubicBezTo>
                  <a:cubicBezTo>
                    <a:pt x="0" y="367"/>
                    <a:pt x="11" y="356"/>
                    <a:pt x="25" y="356"/>
                  </a:cubicBezTo>
                  <a:cubicBezTo>
                    <a:pt x="76" y="356"/>
                    <a:pt x="76" y="356"/>
                    <a:pt x="76" y="356"/>
                  </a:cubicBezTo>
                  <a:cubicBezTo>
                    <a:pt x="76" y="208"/>
                    <a:pt x="76" y="208"/>
                    <a:pt x="76" y="208"/>
                  </a:cubicBezTo>
                  <a:cubicBezTo>
                    <a:pt x="25" y="208"/>
                    <a:pt x="25" y="208"/>
                    <a:pt x="25" y="208"/>
                  </a:cubicBezTo>
                  <a:cubicBezTo>
                    <a:pt x="11" y="208"/>
                    <a:pt x="0" y="197"/>
                    <a:pt x="0" y="183"/>
                  </a:cubicBezTo>
                  <a:cubicBezTo>
                    <a:pt x="0" y="169"/>
                    <a:pt x="11" y="158"/>
                    <a:pt x="25" y="158"/>
                  </a:cubicBezTo>
                  <a:cubicBezTo>
                    <a:pt x="76" y="158"/>
                    <a:pt x="76" y="158"/>
                    <a:pt x="76" y="158"/>
                  </a:cubicBezTo>
                  <a:cubicBezTo>
                    <a:pt x="76" y="109"/>
                    <a:pt x="76" y="109"/>
                    <a:pt x="76" y="109"/>
                  </a:cubicBezTo>
                  <a:cubicBezTo>
                    <a:pt x="76" y="49"/>
                    <a:pt x="125" y="0"/>
                    <a:pt x="185" y="0"/>
                  </a:cubicBezTo>
                  <a:cubicBezTo>
                    <a:pt x="879" y="0"/>
                    <a:pt x="879" y="0"/>
                    <a:pt x="879" y="0"/>
                  </a:cubicBezTo>
                  <a:cubicBezTo>
                    <a:pt x="939" y="0"/>
                    <a:pt x="988" y="49"/>
                    <a:pt x="988" y="10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5" name="Freeform 14"/>
            <p:cNvSpPr>
              <a:spLocks noEditPoints="1"/>
            </p:cNvSpPr>
            <p:nvPr/>
          </p:nvSpPr>
          <p:spPr bwMode="auto">
            <a:xfrm>
              <a:off x="2398" y="1239"/>
              <a:ext cx="1764" cy="1998"/>
            </a:xfrm>
            <a:custGeom>
              <a:avLst/>
              <a:gdLst>
                <a:gd name="T0" fmla="*/ 204 w 747"/>
                <a:gd name="T1" fmla="*/ 749 h 846"/>
                <a:gd name="T2" fmla="*/ 157 w 747"/>
                <a:gd name="T3" fmla="*/ 828 h 846"/>
                <a:gd name="T4" fmla="*/ 159 w 747"/>
                <a:gd name="T5" fmla="*/ 840 h 846"/>
                <a:gd name="T6" fmla="*/ 169 w 747"/>
                <a:gd name="T7" fmla="*/ 845 h 846"/>
                <a:gd name="T8" fmla="*/ 259 w 747"/>
                <a:gd name="T9" fmla="*/ 827 h 846"/>
                <a:gd name="T10" fmla="*/ 204 w 747"/>
                <a:gd name="T11" fmla="*/ 749 h 846"/>
                <a:gd name="T12" fmla="*/ 233 w 747"/>
                <a:gd name="T13" fmla="*/ 700 h 846"/>
                <a:gd name="T14" fmla="*/ 355 w 747"/>
                <a:gd name="T15" fmla="*/ 614 h 846"/>
                <a:gd name="T16" fmla="*/ 477 w 747"/>
                <a:gd name="T17" fmla="*/ 527 h 846"/>
                <a:gd name="T18" fmla="*/ 665 w 747"/>
                <a:gd name="T19" fmla="*/ 395 h 846"/>
                <a:gd name="T20" fmla="*/ 702 w 747"/>
                <a:gd name="T21" fmla="*/ 410 h 846"/>
                <a:gd name="T22" fmla="*/ 743 w 747"/>
                <a:gd name="T23" fmla="*/ 468 h 846"/>
                <a:gd name="T24" fmla="*/ 747 w 747"/>
                <a:gd name="T25" fmla="*/ 511 h 846"/>
                <a:gd name="T26" fmla="*/ 559 w 747"/>
                <a:gd name="T27" fmla="*/ 643 h 846"/>
                <a:gd name="T28" fmla="*/ 437 w 747"/>
                <a:gd name="T29" fmla="*/ 730 h 846"/>
                <a:gd name="T30" fmla="*/ 315 w 747"/>
                <a:gd name="T31" fmla="*/ 816 h 846"/>
                <a:gd name="T32" fmla="*/ 311 w 747"/>
                <a:gd name="T33" fmla="*/ 774 h 846"/>
                <a:gd name="T34" fmla="*/ 270 w 747"/>
                <a:gd name="T35" fmla="*/ 716 h 846"/>
                <a:gd name="T36" fmla="*/ 233 w 747"/>
                <a:gd name="T37" fmla="*/ 700 h 846"/>
                <a:gd name="T38" fmla="*/ 20 w 747"/>
                <a:gd name="T39" fmla="*/ 440 h 846"/>
                <a:gd name="T40" fmla="*/ 50 w 747"/>
                <a:gd name="T41" fmla="*/ 410 h 846"/>
                <a:gd name="T42" fmla="*/ 78 w 747"/>
                <a:gd name="T43" fmla="*/ 438 h 846"/>
                <a:gd name="T44" fmla="*/ 123 w 747"/>
                <a:gd name="T45" fmla="*/ 393 h 846"/>
                <a:gd name="T46" fmla="*/ 153 w 747"/>
                <a:gd name="T47" fmla="*/ 423 h 846"/>
                <a:gd name="T48" fmla="*/ 20 w 747"/>
                <a:gd name="T49" fmla="*/ 440 h 846"/>
                <a:gd name="T50" fmla="*/ 20 w 747"/>
                <a:gd name="T51" fmla="*/ 254 h 846"/>
                <a:gd name="T52" fmla="*/ 50 w 747"/>
                <a:gd name="T53" fmla="*/ 224 h 846"/>
                <a:gd name="T54" fmla="*/ 78 w 747"/>
                <a:gd name="T55" fmla="*/ 252 h 846"/>
                <a:gd name="T56" fmla="*/ 123 w 747"/>
                <a:gd name="T57" fmla="*/ 206 h 846"/>
                <a:gd name="T58" fmla="*/ 153 w 747"/>
                <a:gd name="T59" fmla="*/ 236 h 846"/>
                <a:gd name="T60" fmla="*/ 20 w 747"/>
                <a:gd name="T61" fmla="*/ 254 h 846"/>
                <a:gd name="T62" fmla="*/ 20 w 747"/>
                <a:gd name="T63" fmla="*/ 68 h 846"/>
                <a:gd name="T64" fmla="*/ 50 w 747"/>
                <a:gd name="T65" fmla="*/ 38 h 846"/>
                <a:gd name="T66" fmla="*/ 78 w 747"/>
                <a:gd name="T67" fmla="*/ 66 h 846"/>
                <a:gd name="T68" fmla="*/ 123 w 747"/>
                <a:gd name="T69" fmla="*/ 20 h 846"/>
                <a:gd name="T70" fmla="*/ 153 w 747"/>
                <a:gd name="T71" fmla="*/ 50 h 846"/>
                <a:gd name="T72" fmla="*/ 20 w 747"/>
                <a:gd name="T73" fmla="*/ 68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7" h="846">
                  <a:moveTo>
                    <a:pt x="204" y="749"/>
                  </a:moveTo>
                  <a:cubicBezTo>
                    <a:pt x="157" y="828"/>
                    <a:pt x="157" y="828"/>
                    <a:pt x="157" y="828"/>
                  </a:cubicBezTo>
                  <a:cubicBezTo>
                    <a:pt x="155" y="832"/>
                    <a:pt x="156" y="836"/>
                    <a:pt x="159" y="840"/>
                  </a:cubicBezTo>
                  <a:cubicBezTo>
                    <a:pt x="161" y="843"/>
                    <a:pt x="165" y="846"/>
                    <a:pt x="169" y="845"/>
                  </a:cubicBezTo>
                  <a:cubicBezTo>
                    <a:pt x="259" y="827"/>
                    <a:pt x="259" y="827"/>
                    <a:pt x="259" y="827"/>
                  </a:cubicBezTo>
                  <a:cubicBezTo>
                    <a:pt x="257" y="799"/>
                    <a:pt x="232" y="760"/>
                    <a:pt x="204" y="749"/>
                  </a:cubicBezTo>
                  <a:close/>
                  <a:moveTo>
                    <a:pt x="233" y="700"/>
                  </a:moveTo>
                  <a:cubicBezTo>
                    <a:pt x="273" y="671"/>
                    <a:pt x="314" y="643"/>
                    <a:pt x="355" y="614"/>
                  </a:cubicBezTo>
                  <a:cubicBezTo>
                    <a:pt x="396" y="585"/>
                    <a:pt x="437" y="556"/>
                    <a:pt x="477" y="527"/>
                  </a:cubicBezTo>
                  <a:cubicBezTo>
                    <a:pt x="559" y="469"/>
                    <a:pt x="583" y="452"/>
                    <a:pt x="665" y="395"/>
                  </a:cubicBezTo>
                  <a:cubicBezTo>
                    <a:pt x="677" y="400"/>
                    <a:pt x="689" y="405"/>
                    <a:pt x="702" y="410"/>
                  </a:cubicBezTo>
                  <a:cubicBezTo>
                    <a:pt x="715" y="429"/>
                    <a:pt x="729" y="449"/>
                    <a:pt x="743" y="468"/>
                  </a:cubicBezTo>
                  <a:cubicBezTo>
                    <a:pt x="744" y="482"/>
                    <a:pt x="745" y="496"/>
                    <a:pt x="747" y="511"/>
                  </a:cubicBezTo>
                  <a:cubicBezTo>
                    <a:pt x="665" y="568"/>
                    <a:pt x="641" y="585"/>
                    <a:pt x="559" y="643"/>
                  </a:cubicBezTo>
                  <a:cubicBezTo>
                    <a:pt x="519" y="672"/>
                    <a:pt x="478" y="701"/>
                    <a:pt x="437" y="730"/>
                  </a:cubicBezTo>
                  <a:cubicBezTo>
                    <a:pt x="396" y="759"/>
                    <a:pt x="355" y="787"/>
                    <a:pt x="315" y="816"/>
                  </a:cubicBezTo>
                  <a:cubicBezTo>
                    <a:pt x="326" y="797"/>
                    <a:pt x="326" y="782"/>
                    <a:pt x="311" y="774"/>
                  </a:cubicBezTo>
                  <a:cubicBezTo>
                    <a:pt x="312" y="742"/>
                    <a:pt x="295" y="726"/>
                    <a:pt x="270" y="716"/>
                  </a:cubicBezTo>
                  <a:cubicBezTo>
                    <a:pt x="266" y="700"/>
                    <a:pt x="257" y="693"/>
                    <a:pt x="233" y="700"/>
                  </a:cubicBezTo>
                  <a:close/>
                  <a:moveTo>
                    <a:pt x="20" y="440"/>
                  </a:moveTo>
                  <a:cubicBezTo>
                    <a:pt x="0" y="420"/>
                    <a:pt x="30" y="390"/>
                    <a:pt x="50" y="410"/>
                  </a:cubicBezTo>
                  <a:cubicBezTo>
                    <a:pt x="78" y="438"/>
                    <a:pt x="78" y="438"/>
                    <a:pt x="78" y="438"/>
                  </a:cubicBezTo>
                  <a:cubicBezTo>
                    <a:pt x="123" y="393"/>
                    <a:pt x="123" y="393"/>
                    <a:pt x="123" y="393"/>
                  </a:cubicBezTo>
                  <a:cubicBezTo>
                    <a:pt x="143" y="373"/>
                    <a:pt x="173" y="403"/>
                    <a:pt x="153" y="423"/>
                  </a:cubicBezTo>
                  <a:cubicBezTo>
                    <a:pt x="67" y="509"/>
                    <a:pt x="88" y="509"/>
                    <a:pt x="20" y="440"/>
                  </a:cubicBezTo>
                  <a:close/>
                  <a:moveTo>
                    <a:pt x="20" y="254"/>
                  </a:moveTo>
                  <a:cubicBezTo>
                    <a:pt x="0" y="234"/>
                    <a:pt x="30" y="204"/>
                    <a:pt x="50" y="224"/>
                  </a:cubicBezTo>
                  <a:cubicBezTo>
                    <a:pt x="78" y="252"/>
                    <a:pt x="78" y="252"/>
                    <a:pt x="78" y="252"/>
                  </a:cubicBezTo>
                  <a:cubicBezTo>
                    <a:pt x="123" y="206"/>
                    <a:pt x="123" y="206"/>
                    <a:pt x="123" y="206"/>
                  </a:cubicBezTo>
                  <a:cubicBezTo>
                    <a:pt x="143" y="187"/>
                    <a:pt x="173" y="217"/>
                    <a:pt x="153" y="236"/>
                  </a:cubicBezTo>
                  <a:cubicBezTo>
                    <a:pt x="67" y="323"/>
                    <a:pt x="88" y="323"/>
                    <a:pt x="20" y="254"/>
                  </a:cubicBezTo>
                  <a:close/>
                  <a:moveTo>
                    <a:pt x="20" y="68"/>
                  </a:moveTo>
                  <a:cubicBezTo>
                    <a:pt x="0" y="48"/>
                    <a:pt x="30" y="18"/>
                    <a:pt x="50" y="38"/>
                  </a:cubicBezTo>
                  <a:cubicBezTo>
                    <a:pt x="78" y="66"/>
                    <a:pt x="78" y="66"/>
                    <a:pt x="78" y="66"/>
                  </a:cubicBezTo>
                  <a:cubicBezTo>
                    <a:pt x="123" y="20"/>
                    <a:pt x="123" y="20"/>
                    <a:pt x="123" y="20"/>
                  </a:cubicBezTo>
                  <a:cubicBezTo>
                    <a:pt x="143" y="0"/>
                    <a:pt x="173" y="30"/>
                    <a:pt x="153" y="50"/>
                  </a:cubicBezTo>
                  <a:cubicBezTo>
                    <a:pt x="67" y="136"/>
                    <a:pt x="88" y="136"/>
                    <a:pt x="20" y="6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grpSp>
      <p:sp>
        <p:nvSpPr>
          <p:cNvPr id="17" name="Rectangle 16"/>
          <p:cNvSpPr/>
          <p:nvPr/>
        </p:nvSpPr>
        <p:spPr>
          <a:xfrm>
            <a:off x="621039" y="5072743"/>
            <a:ext cx="10977033" cy="1371600"/>
          </a:xfrm>
          <a:prstGeom prst="rect">
            <a:avLst/>
          </a:prstGeom>
          <a:solidFill>
            <a:srgbClr val="FFC000"/>
          </a:solidFill>
          <a:ln w="12700">
            <a:noFill/>
          </a:ln>
        </p:spPr>
        <p:style>
          <a:lnRef idx="2">
            <a:schemeClr val="accent2"/>
          </a:lnRef>
          <a:fillRef idx="1">
            <a:schemeClr val="lt1"/>
          </a:fillRef>
          <a:effectRef idx="0">
            <a:schemeClr val="accent2"/>
          </a:effectRef>
          <a:fontRef idx="minor">
            <a:schemeClr val="dk1"/>
          </a:fontRef>
        </p:style>
        <p:txBody>
          <a:bodyPr lIns="1080000" tIns="72000" rtlCol="0" anchor="t"/>
          <a:lstStyle/>
          <a:p>
            <a:pPr>
              <a:spcBef>
                <a:spcPts val="0"/>
              </a:spcBef>
              <a:spcAft>
                <a:spcPts val="0"/>
              </a:spcAft>
            </a:pPr>
            <a:endParaRPr lang="en-US" sz="1400" b="1" dirty="0">
              <a:solidFill>
                <a:schemeClr val="bg1"/>
              </a:solidFill>
            </a:endParaRPr>
          </a:p>
        </p:txBody>
      </p:sp>
      <p:sp>
        <p:nvSpPr>
          <p:cNvPr id="18" name="Freeform 19"/>
          <p:cNvSpPr>
            <a:spLocks/>
          </p:cNvSpPr>
          <p:nvPr/>
        </p:nvSpPr>
        <p:spPr bwMode="auto">
          <a:xfrm>
            <a:off x="625540" y="5085206"/>
            <a:ext cx="963133" cy="741943"/>
          </a:xfrm>
          <a:custGeom>
            <a:avLst/>
            <a:gdLst>
              <a:gd name="T0" fmla="*/ 4 w 366"/>
              <a:gd name="T1" fmla="*/ 328 h 401"/>
              <a:gd name="T2" fmla="*/ 26 w 366"/>
              <a:gd name="T3" fmla="*/ 275 h 401"/>
              <a:gd name="T4" fmla="*/ 137 w 366"/>
              <a:gd name="T5" fmla="*/ 164 h 401"/>
              <a:gd name="T6" fmla="*/ 237 w 366"/>
              <a:gd name="T7" fmla="*/ 65 h 401"/>
              <a:gd name="T8" fmla="*/ 270 w 366"/>
              <a:gd name="T9" fmla="*/ 50 h 401"/>
              <a:gd name="T10" fmla="*/ 313 w 366"/>
              <a:gd name="T11" fmla="*/ 93 h 401"/>
              <a:gd name="T12" fmla="*/ 298 w 366"/>
              <a:gd name="T13" fmla="*/ 126 h 401"/>
              <a:gd name="T14" fmla="*/ 99 w 366"/>
              <a:gd name="T15" fmla="*/ 325 h 401"/>
              <a:gd name="T16" fmla="*/ 83 w 366"/>
              <a:gd name="T17" fmla="*/ 325 h 401"/>
              <a:gd name="T18" fmla="*/ 83 w 366"/>
              <a:gd name="T19" fmla="*/ 309 h 401"/>
              <a:gd name="T20" fmla="*/ 173 w 366"/>
              <a:gd name="T21" fmla="*/ 218 h 401"/>
              <a:gd name="T22" fmla="*/ 282 w 366"/>
              <a:gd name="T23" fmla="*/ 110 h 401"/>
              <a:gd name="T24" fmla="*/ 290 w 366"/>
              <a:gd name="T25" fmla="*/ 93 h 401"/>
              <a:gd name="T26" fmla="*/ 284 w 366"/>
              <a:gd name="T27" fmla="*/ 79 h 401"/>
              <a:gd name="T28" fmla="*/ 270 w 366"/>
              <a:gd name="T29" fmla="*/ 73 h 401"/>
              <a:gd name="T30" fmla="*/ 253 w 366"/>
              <a:gd name="T31" fmla="*/ 81 h 401"/>
              <a:gd name="T32" fmla="*/ 153 w 366"/>
              <a:gd name="T33" fmla="*/ 181 h 401"/>
              <a:gd name="T34" fmla="*/ 28 w 366"/>
              <a:gd name="T35" fmla="*/ 328 h 401"/>
              <a:gd name="T36" fmla="*/ 43 w 366"/>
              <a:gd name="T37" fmla="*/ 364 h 401"/>
              <a:gd name="T38" fmla="*/ 72 w 366"/>
              <a:gd name="T39" fmla="*/ 377 h 401"/>
              <a:gd name="T40" fmla="*/ 110 w 366"/>
              <a:gd name="T41" fmla="*/ 360 h 401"/>
              <a:gd name="T42" fmla="*/ 323 w 366"/>
              <a:gd name="T43" fmla="*/ 147 h 401"/>
              <a:gd name="T44" fmla="*/ 343 w 366"/>
              <a:gd name="T45" fmla="*/ 101 h 401"/>
              <a:gd name="T46" fmla="*/ 316 w 366"/>
              <a:gd name="T47" fmla="*/ 46 h 401"/>
              <a:gd name="T48" fmla="*/ 268 w 366"/>
              <a:gd name="T49" fmla="*/ 24 h 401"/>
              <a:gd name="T50" fmla="*/ 221 w 366"/>
              <a:gd name="T51" fmla="*/ 46 h 401"/>
              <a:gd name="T52" fmla="*/ 21 w 366"/>
              <a:gd name="T53" fmla="*/ 247 h 401"/>
              <a:gd name="T54" fmla="*/ 4 w 366"/>
              <a:gd name="T55" fmla="*/ 247 h 401"/>
              <a:gd name="T56" fmla="*/ 4 w 366"/>
              <a:gd name="T57" fmla="*/ 230 h 401"/>
              <a:gd name="T58" fmla="*/ 268 w 366"/>
              <a:gd name="T59" fmla="*/ 1 h 401"/>
              <a:gd name="T60" fmla="*/ 333 w 366"/>
              <a:gd name="T61" fmla="*/ 29 h 401"/>
              <a:gd name="T62" fmla="*/ 366 w 366"/>
              <a:gd name="T63" fmla="*/ 101 h 401"/>
              <a:gd name="T64" fmla="*/ 339 w 366"/>
              <a:gd name="T65" fmla="*/ 164 h 401"/>
              <a:gd name="T66" fmla="*/ 127 w 366"/>
              <a:gd name="T67" fmla="*/ 376 h 401"/>
              <a:gd name="T68" fmla="*/ 72 w 366"/>
              <a:gd name="T69" fmla="*/ 401 h 401"/>
              <a:gd name="T70" fmla="*/ 72 w 366"/>
              <a:gd name="T7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401">
                <a:moveTo>
                  <a:pt x="26" y="381"/>
                </a:moveTo>
                <a:cubicBezTo>
                  <a:pt x="11" y="366"/>
                  <a:pt x="4" y="347"/>
                  <a:pt x="4" y="328"/>
                </a:cubicBezTo>
                <a:cubicBezTo>
                  <a:pt x="4" y="328"/>
                  <a:pt x="4" y="328"/>
                  <a:pt x="4" y="328"/>
                </a:cubicBezTo>
                <a:cubicBezTo>
                  <a:pt x="4" y="309"/>
                  <a:pt x="11" y="290"/>
                  <a:pt x="26" y="275"/>
                </a:cubicBezTo>
                <a:cubicBezTo>
                  <a:pt x="26" y="275"/>
                  <a:pt x="26" y="275"/>
                  <a:pt x="26" y="275"/>
                </a:cubicBezTo>
                <a:cubicBezTo>
                  <a:pt x="137" y="164"/>
                  <a:pt x="137" y="164"/>
                  <a:pt x="137" y="164"/>
                </a:cubicBezTo>
                <a:cubicBezTo>
                  <a:pt x="155" y="146"/>
                  <a:pt x="223" y="78"/>
                  <a:pt x="237" y="65"/>
                </a:cubicBezTo>
                <a:cubicBezTo>
                  <a:pt x="237" y="65"/>
                  <a:pt x="237" y="65"/>
                  <a:pt x="237" y="65"/>
                </a:cubicBezTo>
                <a:cubicBezTo>
                  <a:pt x="246" y="55"/>
                  <a:pt x="258" y="50"/>
                  <a:pt x="270" y="50"/>
                </a:cubicBezTo>
                <a:cubicBezTo>
                  <a:pt x="270" y="50"/>
                  <a:pt x="270" y="50"/>
                  <a:pt x="270" y="50"/>
                </a:cubicBezTo>
                <a:cubicBezTo>
                  <a:pt x="293" y="50"/>
                  <a:pt x="313" y="69"/>
                  <a:pt x="313" y="93"/>
                </a:cubicBezTo>
                <a:cubicBezTo>
                  <a:pt x="313" y="93"/>
                  <a:pt x="313" y="93"/>
                  <a:pt x="313" y="93"/>
                </a:cubicBezTo>
                <a:cubicBezTo>
                  <a:pt x="313" y="104"/>
                  <a:pt x="308" y="116"/>
                  <a:pt x="298" y="126"/>
                </a:cubicBezTo>
                <a:cubicBezTo>
                  <a:pt x="298" y="126"/>
                  <a:pt x="298" y="126"/>
                  <a:pt x="298" y="126"/>
                </a:cubicBezTo>
                <a:cubicBezTo>
                  <a:pt x="274" y="150"/>
                  <a:pt x="99" y="325"/>
                  <a:pt x="99" y="325"/>
                </a:cubicBezTo>
                <a:cubicBezTo>
                  <a:pt x="99" y="325"/>
                  <a:pt x="99" y="325"/>
                  <a:pt x="99" y="325"/>
                </a:cubicBezTo>
                <a:cubicBezTo>
                  <a:pt x="95" y="330"/>
                  <a:pt x="87" y="330"/>
                  <a:pt x="83" y="325"/>
                </a:cubicBezTo>
                <a:cubicBezTo>
                  <a:pt x="83" y="325"/>
                  <a:pt x="83" y="325"/>
                  <a:pt x="83" y="325"/>
                </a:cubicBezTo>
                <a:cubicBezTo>
                  <a:pt x="78" y="321"/>
                  <a:pt x="78" y="313"/>
                  <a:pt x="83" y="309"/>
                </a:cubicBezTo>
                <a:cubicBezTo>
                  <a:pt x="83" y="309"/>
                  <a:pt x="83" y="309"/>
                  <a:pt x="83" y="309"/>
                </a:cubicBezTo>
                <a:cubicBezTo>
                  <a:pt x="83" y="309"/>
                  <a:pt x="126" y="265"/>
                  <a:pt x="173" y="218"/>
                </a:cubicBezTo>
                <a:cubicBezTo>
                  <a:pt x="173" y="218"/>
                  <a:pt x="173" y="218"/>
                  <a:pt x="173" y="218"/>
                </a:cubicBezTo>
                <a:cubicBezTo>
                  <a:pt x="220" y="171"/>
                  <a:pt x="270" y="122"/>
                  <a:pt x="282" y="110"/>
                </a:cubicBezTo>
                <a:cubicBezTo>
                  <a:pt x="282" y="110"/>
                  <a:pt x="282" y="110"/>
                  <a:pt x="282" y="110"/>
                </a:cubicBezTo>
                <a:cubicBezTo>
                  <a:pt x="288" y="103"/>
                  <a:pt x="290" y="98"/>
                  <a:pt x="290" y="93"/>
                </a:cubicBezTo>
                <a:cubicBezTo>
                  <a:pt x="290" y="93"/>
                  <a:pt x="290" y="93"/>
                  <a:pt x="290" y="93"/>
                </a:cubicBezTo>
                <a:cubicBezTo>
                  <a:pt x="290" y="88"/>
                  <a:pt x="288" y="83"/>
                  <a:pt x="284" y="79"/>
                </a:cubicBezTo>
                <a:cubicBezTo>
                  <a:pt x="284" y="79"/>
                  <a:pt x="284" y="79"/>
                  <a:pt x="284" y="79"/>
                </a:cubicBezTo>
                <a:cubicBezTo>
                  <a:pt x="280" y="76"/>
                  <a:pt x="275" y="73"/>
                  <a:pt x="270" y="73"/>
                </a:cubicBezTo>
                <a:cubicBezTo>
                  <a:pt x="270" y="73"/>
                  <a:pt x="270" y="73"/>
                  <a:pt x="270" y="73"/>
                </a:cubicBezTo>
                <a:cubicBezTo>
                  <a:pt x="265" y="73"/>
                  <a:pt x="259" y="75"/>
                  <a:pt x="253" y="81"/>
                </a:cubicBezTo>
                <a:cubicBezTo>
                  <a:pt x="253" y="81"/>
                  <a:pt x="253" y="81"/>
                  <a:pt x="253" y="81"/>
                </a:cubicBezTo>
                <a:cubicBezTo>
                  <a:pt x="240" y="95"/>
                  <a:pt x="172" y="163"/>
                  <a:pt x="153" y="181"/>
                </a:cubicBezTo>
                <a:cubicBezTo>
                  <a:pt x="153" y="181"/>
                  <a:pt x="153" y="181"/>
                  <a:pt x="153" y="181"/>
                </a:cubicBezTo>
                <a:cubicBezTo>
                  <a:pt x="43" y="292"/>
                  <a:pt x="43" y="292"/>
                  <a:pt x="43" y="292"/>
                </a:cubicBezTo>
                <a:cubicBezTo>
                  <a:pt x="33" y="302"/>
                  <a:pt x="28" y="315"/>
                  <a:pt x="28" y="328"/>
                </a:cubicBezTo>
                <a:cubicBezTo>
                  <a:pt x="28" y="328"/>
                  <a:pt x="28" y="328"/>
                  <a:pt x="28" y="328"/>
                </a:cubicBezTo>
                <a:cubicBezTo>
                  <a:pt x="28" y="341"/>
                  <a:pt x="33" y="354"/>
                  <a:pt x="43" y="364"/>
                </a:cubicBezTo>
                <a:cubicBezTo>
                  <a:pt x="43" y="364"/>
                  <a:pt x="43" y="364"/>
                  <a:pt x="43" y="364"/>
                </a:cubicBezTo>
                <a:cubicBezTo>
                  <a:pt x="52" y="373"/>
                  <a:pt x="62" y="377"/>
                  <a:pt x="72" y="377"/>
                </a:cubicBezTo>
                <a:cubicBezTo>
                  <a:pt x="72" y="377"/>
                  <a:pt x="72" y="377"/>
                  <a:pt x="72" y="377"/>
                </a:cubicBezTo>
                <a:cubicBezTo>
                  <a:pt x="85" y="377"/>
                  <a:pt x="99" y="371"/>
                  <a:pt x="110" y="360"/>
                </a:cubicBezTo>
                <a:cubicBezTo>
                  <a:pt x="110" y="360"/>
                  <a:pt x="110" y="360"/>
                  <a:pt x="110" y="360"/>
                </a:cubicBezTo>
                <a:cubicBezTo>
                  <a:pt x="323" y="147"/>
                  <a:pt x="323" y="147"/>
                  <a:pt x="323" y="147"/>
                </a:cubicBezTo>
                <a:cubicBezTo>
                  <a:pt x="334" y="136"/>
                  <a:pt x="343" y="119"/>
                  <a:pt x="343" y="101"/>
                </a:cubicBezTo>
                <a:cubicBezTo>
                  <a:pt x="343" y="101"/>
                  <a:pt x="343" y="101"/>
                  <a:pt x="343" y="101"/>
                </a:cubicBezTo>
                <a:cubicBezTo>
                  <a:pt x="342" y="85"/>
                  <a:pt x="336" y="66"/>
                  <a:pt x="316" y="46"/>
                </a:cubicBezTo>
                <a:cubicBezTo>
                  <a:pt x="316" y="46"/>
                  <a:pt x="316" y="46"/>
                  <a:pt x="316" y="46"/>
                </a:cubicBezTo>
                <a:cubicBezTo>
                  <a:pt x="303" y="33"/>
                  <a:pt x="286" y="24"/>
                  <a:pt x="268" y="24"/>
                </a:cubicBezTo>
                <a:cubicBezTo>
                  <a:pt x="268" y="24"/>
                  <a:pt x="268" y="24"/>
                  <a:pt x="268" y="24"/>
                </a:cubicBezTo>
                <a:cubicBezTo>
                  <a:pt x="254" y="24"/>
                  <a:pt x="238" y="30"/>
                  <a:pt x="221" y="46"/>
                </a:cubicBezTo>
                <a:cubicBezTo>
                  <a:pt x="221" y="46"/>
                  <a:pt x="221" y="46"/>
                  <a:pt x="221" y="46"/>
                </a:cubicBezTo>
                <a:cubicBezTo>
                  <a:pt x="21" y="247"/>
                  <a:pt x="21" y="247"/>
                  <a:pt x="21" y="247"/>
                </a:cubicBezTo>
                <a:cubicBezTo>
                  <a:pt x="21" y="247"/>
                  <a:pt x="21" y="247"/>
                  <a:pt x="21" y="247"/>
                </a:cubicBezTo>
                <a:cubicBezTo>
                  <a:pt x="16" y="251"/>
                  <a:pt x="9" y="251"/>
                  <a:pt x="4" y="247"/>
                </a:cubicBezTo>
                <a:cubicBezTo>
                  <a:pt x="4" y="247"/>
                  <a:pt x="4" y="247"/>
                  <a:pt x="4" y="247"/>
                </a:cubicBezTo>
                <a:cubicBezTo>
                  <a:pt x="0" y="242"/>
                  <a:pt x="0" y="235"/>
                  <a:pt x="4" y="230"/>
                </a:cubicBezTo>
                <a:cubicBezTo>
                  <a:pt x="4" y="230"/>
                  <a:pt x="4" y="230"/>
                  <a:pt x="4" y="230"/>
                </a:cubicBezTo>
                <a:cubicBezTo>
                  <a:pt x="205" y="30"/>
                  <a:pt x="205" y="30"/>
                  <a:pt x="205" y="30"/>
                </a:cubicBezTo>
                <a:cubicBezTo>
                  <a:pt x="225" y="10"/>
                  <a:pt x="247" y="0"/>
                  <a:pt x="268" y="1"/>
                </a:cubicBezTo>
                <a:cubicBezTo>
                  <a:pt x="268" y="1"/>
                  <a:pt x="268" y="1"/>
                  <a:pt x="268" y="1"/>
                </a:cubicBezTo>
                <a:cubicBezTo>
                  <a:pt x="294" y="1"/>
                  <a:pt x="316" y="13"/>
                  <a:pt x="333" y="29"/>
                </a:cubicBezTo>
                <a:cubicBezTo>
                  <a:pt x="333" y="29"/>
                  <a:pt x="333" y="29"/>
                  <a:pt x="333" y="29"/>
                </a:cubicBezTo>
                <a:cubicBezTo>
                  <a:pt x="356" y="53"/>
                  <a:pt x="366" y="78"/>
                  <a:pt x="366" y="101"/>
                </a:cubicBezTo>
                <a:cubicBezTo>
                  <a:pt x="366" y="101"/>
                  <a:pt x="366" y="101"/>
                  <a:pt x="366" y="101"/>
                </a:cubicBezTo>
                <a:cubicBezTo>
                  <a:pt x="366" y="127"/>
                  <a:pt x="354" y="149"/>
                  <a:pt x="339" y="164"/>
                </a:cubicBezTo>
                <a:cubicBezTo>
                  <a:pt x="339" y="164"/>
                  <a:pt x="339" y="164"/>
                  <a:pt x="339" y="164"/>
                </a:cubicBezTo>
                <a:cubicBezTo>
                  <a:pt x="127" y="376"/>
                  <a:pt x="127" y="376"/>
                  <a:pt x="127" y="376"/>
                </a:cubicBezTo>
                <a:cubicBezTo>
                  <a:pt x="112" y="392"/>
                  <a:pt x="92" y="400"/>
                  <a:pt x="72" y="401"/>
                </a:cubicBezTo>
                <a:cubicBezTo>
                  <a:pt x="72" y="401"/>
                  <a:pt x="72" y="401"/>
                  <a:pt x="72" y="401"/>
                </a:cubicBezTo>
                <a:cubicBezTo>
                  <a:pt x="72" y="401"/>
                  <a:pt x="72" y="401"/>
                  <a:pt x="72" y="401"/>
                </a:cubicBezTo>
                <a:cubicBezTo>
                  <a:pt x="72" y="401"/>
                  <a:pt x="72" y="401"/>
                  <a:pt x="72" y="401"/>
                </a:cubicBezTo>
                <a:cubicBezTo>
                  <a:pt x="56" y="401"/>
                  <a:pt x="39" y="394"/>
                  <a:pt x="26" y="3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22" name="Content Placeholder 21"/>
          <p:cNvSpPr>
            <a:spLocks noGrp="1"/>
          </p:cNvSpPr>
          <p:nvPr userDrawn="1">
            <p:ph sz="quarter" idx="13"/>
          </p:nvPr>
        </p:nvSpPr>
        <p:spPr>
          <a:xfrm>
            <a:off x="2088312" y="1138874"/>
            <a:ext cx="9509760" cy="109728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
        <p:nvSpPr>
          <p:cNvPr id="23" name="Content Placeholder 21"/>
          <p:cNvSpPr>
            <a:spLocks noGrp="1"/>
          </p:cNvSpPr>
          <p:nvPr userDrawn="1">
            <p:ph sz="quarter" idx="14"/>
          </p:nvPr>
        </p:nvSpPr>
        <p:spPr>
          <a:xfrm>
            <a:off x="2088312" y="2374289"/>
            <a:ext cx="9509760" cy="256032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
        <p:nvSpPr>
          <p:cNvPr id="24" name="Content Placeholder 21"/>
          <p:cNvSpPr>
            <a:spLocks noGrp="1"/>
          </p:cNvSpPr>
          <p:nvPr userDrawn="1">
            <p:ph sz="quarter" idx="15"/>
          </p:nvPr>
        </p:nvSpPr>
        <p:spPr>
          <a:xfrm>
            <a:off x="2088312" y="5072743"/>
            <a:ext cx="9509760" cy="137160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736556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617317" y="115561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9091183" y="2075821"/>
            <a:ext cx="2472267" cy="2159000"/>
          </a:xfrm>
          <a:prstGeom prst="rect">
            <a:avLst/>
          </a:prstGeom>
        </p:spPr>
      </p:pic>
      <p:sp>
        <p:nvSpPr>
          <p:cNvPr id="9" name="TextBox 8"/>
          <p:cNvSpPr txBox="1"/>
          <p:nvPr userDrawn="1"/>
        </p:nvSpPr>
        <p:spPr>
          <a:xfrm>
            <a:off x="9060469" y="2619854"/>
            <a:ext cx="2032000" cy="400110"/>
          </a:xfrm>
          <a:prstGeom prst="rect">
            <a:avLst/>
          </a:prstGeom>
          <a:noFill/>
        </p:spPr>
        <p:txBody>
          <a:bodyPr wrap="square" rtlCol="0">
            <a:spAutoFit/>
          </a:bodyPr>
          <a:lstStyle/>
          <a:p>
            <a:pPr algn="ctr"/>
            <a:r>
              <a:rPr lang="en-US" sz="2000" b="1" dirty="0">
                <a:solidFill>
                  <a:srgbClr val="00A000"/>
                </a:solidFill>
              </a:rPr>
              <a:t>Objective</a:t>
            </a:r>
          </a:p>
        </p:txBody>
      </p:sp>
      <p:sp>
        <p:nvSpPr>
          <p:cNvPr id="4" name="Content Placeholder 3"/>
          <p:cNvSpPr>
            <a:spLocks noGrp="1"/>
          </p:cNvSpPr>
          <p:nvPr>
            <p:ph sz="quarter" idx="13"/>
          </p:nvPr>
        </p:nvSpPr>
        <p:spPr>
          <a:xfrm>
            <a:off x="609601" y="1841935"/>
            <a:ext cx="8337551" cy="3030538"/>
          </a:xfrm>
        </p:spPr>
        <p:txBody>
          <a:bodyPr/>
          <a:lstStyle>
            <a:lvl1pPr marL="0" indent="0">
              <a:spcBef>
                <a:spcPts val="0"/>
              </a:spcBef>
              <a:buNone/>
              <a:defRPr sz="1600"/>
            </a:lvl1pPr>
          </a:lstStyle>
          <a:p>
            <a:pPr lvl="0"/>
            <a:r>
              <a:rPr lang="en-US" dirty="0"/>
              <a:t>Click to edit Master text styles</a:t>
            </a:r>
          </a:p>
        </p:txBody>
      </p:sp>
    </p:spTree>
    <p:extLst>
      <p:ext uri="{BB962C8B-B14F-4D97-AF65-F5344CB8AC3E}">
        <p14:creationId xmlns:p14="http://schemas.microsoft.com/office/powerpoint/2010/main" val="1985953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16" name="Text Placeholder 15"/>
          <p:cNvSpPr>
            <a:spLocks noGrp="1"/>
          </p:cNvSpPr>
          <p:nvPr>
            <p:ph type="body" sz="quarter" idx="14"/>
          </p:nvPr>
        </p:nvSpPr>
        <p:spPr>
          <a:xfrm>
            <a:off x="623779" y="2584450"/>
            <a:ext cx="7060019"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7"/>
          <p:cNvSpPr>
            <a:spLocks noGrp="1"/>
          </p:cNvSpPr>
          <p:nvPr>
            <p:ph type="pic" sz="quarter" idx="15"/>
          </p:nvPr>
        </p:nvSpPr>
        <p:spPr>
          <a:xfrm>
            <a:off x="7712152" y="2584450"/>
            <a:ext cx="3870248" cy="2743200"/>
          </a:xfrm>
        </p:spPr>
        <p:txBody>
          <a:bodyPr/>
          <a:lstStyle/>
          <a:p>
            <a:endParaRPr lang="en-US" dirty="0"/>
          </a:p>
        </p:txBody>
      </p:sp>
      <p:sp>
        <p:nvSpPr>
          <p:cNvPr id="14" name="Rectangle 13"/>
          <p:cNvSpPr/>
          <p:nvPr userDrawn="1"/>
        </p:nvSpPr>
        <p:spPr>
          <a:xfrm>
            <a:off x="606728" y="1271262"/>
            <a:ext cx="10972800" cy="914400"/>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lIns="1005840" tIns="91440" bIns="91440" rtlCol="0" anchor="ctr"/>
          <a:lstStyle/>
          <a:p>
            <a:pPr lvl="0"/>
            <a:endParaRPr lang="en-US" sz="1600" b="1" dirty="0">
              <a:solidFill>
                <a:schemeClr val="bg1"/>
              </a:solidFill>
            </a:endParaRPr>
          </a:p>
        </p:txBody>
      </p:sp>
      <p:grpSp>
        <p:nvGrpSpPr>
          <p:cNvPr id="23" name="Group 6"/>
          <p:cNvGrpSpPr>
            <a:grpSpLocks noChangeAspect="1"/>
          </p:cNvGrpSpPr>
          <p:nvPr userDrawn="1"/>
        </p:nvGrpSpPr>
        <p:grpSpPr bwMode="auto">
          <a:xfrm>
            <a:off x="821437" y="1435221"/>
            <a:ext cx="822537" cy="607930"/>
            <a:chOff x="5012" y="404"/>
            <a:chExt cx="825" cy="813"/>
          </a:xfrm>
          <a:solidFill>
            <a:schemeClr val="bg1"/>
          </a:solidFill>
        </p:grpSpPr>
        <p:sp>
          <p:nvSpPr>
            <p:cNvPr id="24" name="Freeform 23"/>
            <p:cNvSpPr>
              <a:spLocks/>
            </p:cNvSpPr>
            <p:nvPr/>
          </p:nvSpPr>
          <p:spPr bwMode="auto">
            <a:xfrm>
              <a:off x="5350" y="581"/>
              <a:ext cx="487" cy="636"/>
            </a:xfrm>
            <a:custGeom>
              <a:avLst/>
              <a:gdLst>
                <a:gd name="T0" fmla="*/ 173 w 206"/>
                <a:gd name="T1" fmla="*/ 0 h 269"/>
                <a:gd name="T2" fmla="*/ 173 w 206"/>
                <a:gd name="T3" fmla="*/ 89 h 269"/>
                <a:gd name="T4" fmla="*/ 106 w 206"/>
                <a:gd name="T5" fmla="*/ 150 h 269"/>
                <a:gd name="T6" fmla="*/ 35 w 206"/>
                <a:gd name="T7" fmla="*/ 150 h 269"/>
                <a:gd name="T8" fmla="*/ 0 w 206"/>
                <a:gd name="T9" fmla="*/ 186 h 269"/>
                <a:gd name="T10" fmla="*/ 58 w 206"/>
                <a:gd name="T11" fmla="*/ 187 h 269"/>
                <a:gd name="T12" fmla="*/ 138 w 206"/>
                <a:gd name="T13" fmla="*/ 269 h 269"/>
                <a:gd name="T14" fmla="*/ 141 w 206"/>
                <a:gd name="T15" fmla="*/ 185 h 269"/>
                <a:gd name="T16" fmla="*/ 203 w 206"/>
                <a:gd name="T17" fmla="*/ 134 h 269"/>
                <a:gd name="T18" fmla="*/ 203 w 206"/>
                <a:gd name="T19" fmla="*/ 52 h 269"/>
                <a:gd name="T20" fmla="*/ 173 w 206"/>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69">
                  <a:moveTo>
                    <a:pt x="173" y="0"/>
                  </a:moveTo>
                  <a:cubicBezTo>
                    <a:pt x="173" y="0"/>
                    <a:pt x="175" y="66"/>
                    <a:pt x="173" y="89"/>
                  </a:cubicBezTo>
                  <a:cubicBezTo>
                    <a:pt x="172" y="106"/>
                    <a:pt x="166" y="150"/>
                    <a:pt x="106" y="150"/>
                  </a:cubicBezTo>
                  <a:cubicBezTo>
                    <a:pt x="35" y="150"/>
                    <a:pt x="35" y="150"/>
                    <a:pt x="35" y="150"/>
                  </a:cubicBezTo>
                  <a:cubicBezTo>
                    <a:pt x="0" y="186"/>
                    <a:pt x="0" y="186"/>
                    <a:pt x="0" y="186"/>
                  </a:cubicBezTo>
                  <a:cubicBezTo>
                    <a:pt x="58" y="187"/>
                    <a:pt x="58" y="187"/>
                    <a:pt x="58" y="187"/>
                  </a:cubicBezTo>
                  <a:cubicBezTo>
                    <a:pt x="138" y="269"/>
                    <a:pt x="138" y="269"/>
                    <a:pt x="138" y="269"/>
                  </a:cubicBezTo>
                  <a:cubicBezTo>
                    <a:pt x="141" y="185"/>
                    <a:pt x="141" y="185"/>
                    <a:pt x="141" y="185"/>
                  </a:cubicBezTo>
                  <a:cubicBezTo>
                    <a:pt x="141" y="185"/>
                    <a:pt x="203" y="189"/>
                    <a:pt x="203" y="134"/>
                  </a:cubicBezTo>
                  <a:cubicBezTo>
                    <a:pt x="203" y="78"/>
                    <a:pt x="203" y="52"/>
                    <a:pt x="203" y="52"/>
                  </a:cubicBezTo>
                  <a:cubicBezTo>
                    <a:pt x="203" y="52"/>
                    <a:pt x="206" y="18"/>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sp>
          <p:nvSpPr>
            <p:cNvPr id="25" name="Freeform 24"/>
            <p:cNvSpPr>
              <a:spLocks noEditPoints="1"/>
            </p:cNvSpPr>
            <p:nvPr/>
          </p:nvSpPr>
          <p:spPr bwMode="auto">
            <a:xfrm>
              <a:off x="5012" y="404"/>
              <a:ext cx="699" cy="702"/>
            </a:xfrm>
            <a:custGeom>
              <a:avLst/>
              <a:gdLst>
                <a:gd name="T0" fmla="*/ 58 w 296"/>
                <a:gd name="T1" fmla="*/ 297 h 297"/>
                <a:gd name="T2" fmla="*/ 57 w 296"/>
                <a:gd name="T3" fmla="*/ 208 h 297"/>
                <a:gd name="T4" fmla="*/ 0 w 296"/>
                <a:gd name="T5" fmla="*/ 146 h 297"/>
                <a:gd name="T6" fmla="*/ 0 w 296"/>
                <a:gd name="T7" fmla="*/ 62 h 297"/>
                <a:gd name="T8" fmla="*/ 62 w 296"/>
                <a:gd name="T9" fmla="*/ 0 h 297"/>
                <a:gd name="T10" fmla="*/ 234 w 296"/>
                <a:gd name="T11" fmla="*/ 0 h 297"/>
                <a:gd name="T12" fmla="*/ 296 w 296"/>
                <a:gd name="T13" fmla="*/ 62 h 297"/>
                <a:gd name="T14" fmla="*/ 296 w 296"/>
                <a:gd name="T15" fmla="*/ 146 h 297"/>
                <a:gd name="T16" fmla="*/ 234 w 296"/>
                <a:gd name="T17" fmla="*/ 208 h 297"/>
                <a:gd name="T18" fmla="*/ 157 w 296"/>
                <a:gd name="T19" fmla="*/ 208 h 297"/>
                <a:gd name="T20" fmla="*/ 58 w 296"/>
                <a:gd name="T21" fmla="*/ 297 h 297"/>
                <a:gd name="T22" fmla="*/ 62 w 296"/>
                <a:gd name="T23" fmla="*/ 19 h 297"/>
                <a:gd name="T24" fmla="*/ 20 w 296"/>
                <a:gd name="T25" fmla="*/ 62 h 297"/>
                <a:gd name="T26" fmla="*/ 20 w 296"/>
                <a:gd name="T27" fmla="*/ 146 h 297"/>
                <a:gd name="T28" fmla="*/ 62 w 296"/>
                <a:gd name="T29" fmla="*/ 189 h 297"/>
                <a:gd name="T30" fmla="*/ 76 w 296"/>
                <a:gd name="T31" fmla="*/ 189 h 297"/>
                <a:gd name="T32" fmla="*/ 77 w 296"/>
                <a:gd name="T33" fmla="*/ 254 h 297"/>
                <a:gd name="T34" fmla="*/ 150 w 296"/>
                <a:gd name="T35" fmla="*/ 189 h 297"/>
                <a:gd name="T36" fmla="*/ 234 w 296"/>
                <a:gd name="T37" fmla="*/ 189 h 297"/>
                <a:gd name="T38" fmla="*/ 277 w 296"/>
                <a:gd name="T39" fmla="*/ 146 h 297"/>
                <a:gd name="T40" fmla="*/ 277 w 296"/>
                <a:gd name="T41" fmla="*/ 62 h 297"/>
                <a:gd name="T42" fmla="*/ 234 w 296"/>
                <a:gd name="T43" fmla="*/ 19 h 297"/>
                <a:gd name="T44" fmla="*/ 62 w 296"/>
                <a:gd name="T45" fmla="*/ 1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6" h="297">
                  <a:moveTo>
                    <a:pt x="58" y="297"/>
                  </a:moveTo>
                  <a:cubicBezTo>
                    <a:pt x="57" y="208"/>
                    <a:pt x="57" y="208"/>
                    <a:pt x="57" y="208"/>
                  </a:cubicBezTo>
                  <a:cubicBezTo>
                    <a:pt x="25" y="205"/>
                    <a:pt x="0" y="179"/>
                    <a:pt x="0" y="146"/>
                  </a:cubicBezTo>
                  <a:cubicBezTo>
                    <a:pt x="0" y="62"/>
                    <a:pt x="0" y="62"/>
                    <a:pt x="0" y="62"/>
                  </a:cubicBezTo>
                  <a:cubicBezTo>
                    <a:pt x="0" y="27"/>
                    <a:pt x="28" y="0"/>
                    <a:pt x="62" y="0"/>
                  </a:cubicBezTo>
                  <a:cubicBezTo>
                    <a:pt x="234" y="0"/>
                    <a:pt x="234" y="0"/>
                    <a:pt x="234" y="0"/>
                  </a:cubicBezTo>
                  <a:cubicBezTo>
                    <a:pt x="268" y="0"/>
                    <a:pt x="296" y="27"/>
                    <a:pt x="296" y="62"/>
                  </a:cubicBezTo>
                  <a:cubicBezTo>
                    <a:pt x="296" y="146"/>
                    <a:pt x="296" y="146"/>
                    <a:pt x="296" y="146"/>
                  </a:cubicBezTo>
                  <a:cubicBezTo>
                    <a:pt x="296" y="180"/>
                    <a:pt x="268" y="208"/>
                    <a:pt x="234" y="208"/>
                  </a:cubicBezTo>
                  <a:cubicBezTo>
                    <a:pt x="157" y="208"/>
                    <a:pt x="157" y="208"/>
                    <a:pt x="157" y="208"/>
                  </a:cubicBezTo>
                  <a:cubicBezTo>
                    <a:pt x="58" y="297"/>
                    <a:pt x="58" y="297"/>
                    <a:pt x="58" y="297"/>
                  </a:cubicBezTo>
                  <a:close/>
                  <a:moveTo>
                    <a:pt x="62" y="19"/>
                  </a:moveTo>
                  <a:cubicBezTo>
                    <a:pt x="39" y="19"/>
                    <a:pt x="20" y="38"/>
                    <a:pt x="20" y="62"/>
                  </a:cubicBezTo>
                  <a:cubicBezTo>
                    <a:pt x="20" y="146"/>
                    <a:pt x="20" y="146"/>
                    <a:pt x="20" y="146"/>
                  </a:cubicBezTo>
                  <a:cubicBezTo>
                    <a:pt x="20" y="170"/>
                    <a:pt x="39" y="189"/>
                    <a:pt x="62" y="189"/>
                  </a:cubicBezTo>
                  <a:cubicBezTo>
                    <a:pt x="76" y="189"/>
                    <a:pt x="76" y="189"/>
                    <a:pt x="76" y="189"/>
                  </a:cubicBezTo>
                  <a:cubicBezTo>
                    <a:pt x="77" y="254"/>
                    <a:pt x="77" y="254"/>
                    <a:pt x="77" y="254"/>
                  </a:cubicBezTo>
                  <a:cubicBezTo>
                    <a:pt x="150" y="189"/>
                    <a:pt x="150" y="189"/>
                    <a:pt x="150" y="189"/>
                  </a:cubicBezTo>
                  <a:cubicBezTo>
                    <a:pt x="234" y="189"/>
                    <a:pt x="234" y="189"/>
                    <a:pt x="234" y="189"/>
                  </a:cubicBezTo>
                  <a:cubicBezTo>
                    <a:pt x="258" y="189"/>
                    <a:pt x="277" y="170"/>
                    <a:pt x="277" y="146"/>
                  </a:cubicBezTo>
                  <a:cubicBezTo>
                    <a:pt x="277" y="62"/>
                    <a:pt x="277" y="62"/>
                    <a:pt x="277" y="62"/>
                  </a:cubicBezTo>
                  <a:cubicBezTo>
                    <a:pt x="277" y="38"/>
                    <a:pt x="258" y="19"/>
                    <a:pt x="234" y="19"/>
                  </a:cubicBezTo>
                  <a:cubicBezTo>
                    <a:pt x="62" y="19"/>
                    <a:pt x="62" y="19"/>
                    <a:pt x="6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sp>
          <p:nvSpPr>
            <p:cNvPr id="26" name="Freeform 9"/>
            <p:cNvSpPr>
              <a:spLocks noEditPoints="1"/>
            </p:cNvSpPr>
            <p:nvPr/>
          </p:nvSpPr>
          <p:spPr bwMode="auto">
            <a:xfrm>
              <a:off x="5300" y="508"/>
              <a:ext cx="145" cy="279"/>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grpSp>
      <p:sp>
        <p:nvSpPr>
          <p:cNvPr id="6" name="Text Placeholder 5"/>
          <p:cNvSpPr>
            <a:spLocks noGrp="1"/>
          </p:cNvSpPr>
          <p:nvPr>
            <p:ph type="body" sz="quarter" idx="16"/>
          </p:nvPr>
        </p:nvSpPr>
        <p:spPr>
          <a:xfrm>
            <a:off x="2034117" y="1504626"/>
            <a:ext cx="8449733" cy="447675"/>
          </a:xfrm>
        </p:spPr>
        <p:txBody>
          <a:bodyPr anchor="ctr"/>
          <a:lstStyle>
            <a:lvl1pPr marL="0" indent="0">
              <a:buNone/>
              <a:defRPr b="1">
                <a:solidFill>
                  <a:schemeClr val="bg1"/>
                </a:solidFill>
              </a:defRPr>
            </a:lvl1pPr>
          </a:lstStyle>
          <a:p>
            <a:pPr lvl="0"/>
            <a:r>
              <a:rPr lang="en-US" dirty="0"/>
              <a:t>Click to edit Master text style</a:t>
            </a:r>
          </a:p>
        </p:txBody>
      </p:sp>
    </p:spTree>
    <p:extLst>
      <p:ext uri="{BB962C8B-B14F-4D97-AF65-F5344CB8AC3E}">
        <p14:creationId xmlns:p14="http://schemas.microsoft.com/office/powerpoint/2010/main" val="1911568311"/>
      </p:ext>
    </p:extLst>
  </p:cSld>
  <p:clrMapOvr>
    <a:masterClrMapping/>
  </p:clrMapOvr>
  <p:extLst mod="1">
    <p:ext uri="{DCECCB84-F9BA-43D5-87BE-67443E8EF086}">
      <p15:sldGuideLst xmlns:p15="http://schemas.microsoft.com/office/powerpoint/2012/main">
        <p15:guide id="1" pos="9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631015" y="1851025"/>
            <a:ext cx="3048000" cy="4590288"/>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4" name="Rectangle 13"/>
          <p:cNvSpPr/>
          <p:nvPr userDrawn="1"/>
        </p:nvSpPr>
        <p:spPr>
          <a:xfrm>
            <a:off x="697957"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6" name="Rectangle 5"/>
          <p:cNvSpPr/>
          <p:nvPr userDrawn="1"/>
        </p:nvSpPr>
        <p:spPr>
          <a:xfrm>
            <a:off x="4689583" y="1851025"/>
            <a:ext cx="3048000" cy="4590288"/>
          </a:xfrm>
          <a:prstGeom prst="rect">
            <a:avLst/>
          </a:prstGeom>
          <a:solidFill>
            <a:schemeClr val="accent1"/>
          </a:solid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7" name="Rectangle 6"/>
          <p:cNvSpPr/>
          <p:nvPr userDrawn="1"/>
        </p:nvSpPr>
        <p:spPr>
          <a:xfrm>
            <a:off x="8536517" y="1851025"/>
            <a:ext cx="3048000" cy="4590288"/>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9" name="Picture Placeholder 8"/>
          <p:cNvSpPr>
            <a:spLocks noGrp="1"/>
          </p:cNvSpPr>
          <p:nvPr>
            <p:ph type="pic" sz="quarter" idx="12"/>
          </p:nvPr>
        </p:nvSpPr>
        <p:spPr>
          <a:xfrm>
            <a:off x="697957" y="1892686"/>
            <a:ext cx="2926080" cy="1582737"/>
          </a:xfrm>
        </p:spPr>
        <p:txBody>
          <a:bodyPr/>
          <a:lstStyle/>
          <a:p>
            <a:endParaRPr lang="en-US" dirty="0"/>
          </a:p>
        </p:txBody>
      </p:sp>
      <p:sp>
        <p:nvSpPr>
          <p:cNvPr id="10" name="Picture Placeholder 8"/>
          <p:cNvSpPr>
            <a:spLocks noGrp="1"/>
          </p:cNvSpPr>
          <p:nvPr>
            <p:ph type="pic" sz="quarter" idx="13"/>
          </p:nvPr>
        </p:nvSpPr>
        <p:spPr>
          <a:xfrm>
            <a:off x="8597477" y="1892686"/>
            <a:ext cx="2926080" cy="1582737"/>
          </a:xfrm>
        </p:spPr>
        <p:txBody>
          <a:bodyPr/>
          <a:lstStyle/>
          <a:p>
            <a:endParaRPr lang="en-US" dirty="0"/>
          </a:p>
        </p:txBody>
      </p:sp>
      <p:sp>
        <p:nvSpPr>
          <p:cNvPr id="11" name="Picture Placeholder 8"/>
          <p:cNvSpPr>
            <a:spLocks noGrp="1"/>
          </p:cNvSpPr>
          <p:nvPr>
            <p:ph type="pic" sz="quarter" idx="14"/>
          </p:nvPr>
        </p:nvSpPr>
        <p:spPr>
          <a:xfrm>
            <a:off x="4750543" y="1892686"/>
            <a:ext cx="2926080" cy="1582737"/>
          </a:xfrm>
        </p:spPr>
        <p:txBody>
          <a:bodyPr/>
          <a:lstStyle/>
          <a:p>
            <a:endParaRPr lang="en-US" dirty="0"/>
          </a:p>
        </p:txBody>
      </p:sp>
      <p:sp>
        <p:nvSpPr>
          <p:cNvPr id="13" name="Text Placeholder 12"/>
          <p:cNvSpPr>
            <a:spLocks noGrp="1"/>
          </p:cNvSpPr>
          <p:nvPr>
            <p:ph type="body" sz="quarter" idx="15"/>
          </p:nvPr>
        </p:nvSpPr>
        <p:spPr>
          <a:xfrm>
            <a:off x="697958" y="3834465"/>
            <a:ext cx="2925537" cy="2560320"/>
          </a:xfrm>
        </p:spPr>
        <p:txBody>
          <a:bodyPr/>
          <a:lstStyle>
            <a:lvl1pPr marL="0" indent="0">
              <a:buNone/>
              <a:defRPr/>
            </a:lvl1pPr>
          </a:lstStyle>
          <a:p>
            <a:pPr lvl="0"/>
            <a:r>
              <a:rPr lang="en-US" dirty="0"/>
              <a:t>Click to edit Master text styles</a:t>
            </a:r>
          </a:p>
        </p:txBody>
      </p:sp>
      <p:sp>
        <p:nvSpPr>
          <p:cNvPr id="15" name="Rectangle 14"/>
          <p:cNvSpPr/>
          <p:nvPr userDrawn="1"/>
        </p:nvSpPr>
        <p:spPr>
          <a:xfrm>
            <a:off x="4750543"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6" name="Rectangle 15"/>
          <p:cNvSpPr/>
          <p:nvPr userDrawn="1"/>
        </p:nvSpPr>
        <p:spPr>
          <a:xfrm>
            <a:off x="8597477"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7"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8" name="Text Placeholder 12"/>
          <p:cNvSpPr>
            <a:spLocks noGrp="1"/>
          </p:cNvSpPr>
          <p:nvPr>
            <p:ph type="body" sz="quarter" idx="17"/>
          </p:nvPr>
        </p:nvSpPr>
        <p:spPr>
          <a:xfrm>
            <a:off x="8597478" y="3834465"/>
            <a:ext cx="2925537" cy="2560320"/>
          </a:xfrm>
        </p:spPr>
        <p:txBody>
          <a:bodyPr/>
          <a:lstStyle>
            <a:lvl1pPr marL="0" indent="0">
              <a:buNone/>
              <a:defRPr/>
            </a:lvl1pPr>
          </a:lstStyle>
          <a:p>
            <a:pPr lvl="0"/>
            <a:r>
              <a:rPr lang="en-US" dirty="0"/>
              <a:t>Click to edit Master text styles</a:t>
            </a:r>
          </a:p>
        </p:txBody>
      </p:sp>
      <p:sp>
        <p:nvSpPr>
          <p:cNvPr id="19" name="Text Placeholder 12"/>
          <p:cNvSpPr>
            <a:spLocks noGrp="1"/>
          </p:cNvSpPr>
          <p:nvPr>
            <p:ph type="body" sz="quarter" idx="18"/>
          </p:nvPr>
        </p:nvSpPr>
        <p:spPr>
          <a:xfrm>
            <a:off x="4750543" y="3834465"/>
            <a:ext cx="2925537" cy="2560320"/>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2753479431"/>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5" name="Rectangle 24"/>
          <p:cNvSpPr/>
          <p:nvPr userDrawn="1"/>
        </p:nvSpPr>
        <p:spPr>
          <a:xfrm>
            <a:off x="609600" y="4110158"/>
            <a:ext cx="3364992" cy="1323439"/>
          </a:xfrm>
          <a:prstGeom prst="rect">
            <a:avLst/>
          </a:prstGeom>
          <a:solidFill>
            <a:schemeClr val="accent6"/>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6" name="Rectangle 25"/>
          <p:cNvSpPr/>
          <p:nvPr userDrawn="1"/>
        </p:nvSpPr>
        <p:spPr>
          <a:xfrm>
            <a:off x="4394899" y="4110158"/>
            <a:ext cx="3364992" cy="1323439"/>
          </a:xfrm>
          <a:prstGeom prst="rect">
            <a:avLst/>
          </a:prstGeom>
          <a:solidFill>
            <a:schemeClr val="accent1"/>
          </a:solidFill>
          <a:ln w="28575">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3" name="Rectangle 22"/>
          <p:cNvSpPr/>
          <p:nvPr userDrawn="1"/>
        </p:nvSpPr>
        <p:spPr>
          <a:xfrm>
            <a:off x="8196436" y="1822316"/>
            <a:ext cx="3359344" cy="2383155"/>
          </a:xfrm>
          <a:prstGeom prst="rect">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4" name="Rectangle 23"/>
          <p:cNvSpPr/>
          <p:nvPr userDrawn="1"/>
        </p:nvSpPr>
        <p:spPr>
          <a:xfrm>
            <a:off x="8190788" y="4108087"/>
            <a:ext cx="3364992" cy="1323439"/>
          </a:xfrm>
          <a:prstGeom prst="rect">
            <a:avLst/>
          </a:prstGeom>
          <a:solidFill>
            <a:schemeClr val="accent2"/>
          </a:solidFill>
          <a:ln w="28575">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20"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1" name="Rectangle 20"/>
          <p:cNvSpPr/>
          <p:nvPr userDrawn="1"/>
        </p:nvSpPr>
        <p:spPr>
          <a:xfrm>
            <a:off x="609600" y="1822316"/>
            <a:ext cx="3359344" cy="2383155"/>
          </a:xfrm>
          <a:prstGeom prst="rect">
            <a:avLst/>
          </a:prstGeom>
          <a:noFill/>
          <a:ln w="28575">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2" name="Rectangle 21"/>
          <p:cNvSpPr/>
          <p:nvPr userDrawn="1"/>
        </p:nvSpPr>
        <p:spPr>
          <a:xfrm>
            <a:off x="4400547" y="1822316"/>
            <a:ext cx="3359344" cy="2383155"/>
          </a:xfrm>
          <a:prstGeom prst="rect">
            <a:avLst/>
          </a:prstGeom>
          <a:noFill/>
          <a:ln w="28575">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30" name="Text Placeholder 29"/>
          <p:cNvSpPr>
            <a:spLocks noGrp="1"/>
          </p:cNvSpPr>
          <p:nvPr>
            <p:ph type="body" sz="quarter" idx="17"/>
          </p:nvPr>
        </p:nvSpPr>
        <p:spPr>
          <a:xfrm>
            <a:off x="646176" y="4219006"/>
            <a:ext cx="3291840" cy="1188720"/>
          </a:xfrm>
        </p:spPr>
        <p:txBody>
          <a:bodyPr/>
          <a:lstStyle>
            <a:lvl1pPr marL="0" indent="0">
              <a:buNone/>
              <a:defRPr>
                <a:solidFill>
                  <a:schemeClr val="bg1"/>
                </a:solidFill>
              </a:defRPr>
            </a:lvl1pPr>
          </a:lstStyle>
          <a:p>
            <a:pPr lvl="0"/>
            <a:r>
              <a:rPr lang="en-US" dirty="0"/>
              <a:t>Click to edit Master text styles</a:t>
            </a:r>
          </a:p>
        </p:txBody>
      </p:sp>
      <p:sp>
        <p:nvSpPr>
          <p:cNvPr id="31" name="Text Placeholder 29"/>
          <p:cNvSpPr>
            <a:spLocks noGrp="1"/>
          </p:cNvSpPr>
          <p:nvPr>
            <p:ph type="body" sz="quarter" idx="18"/>
          </p:nvPr>
        </p:nvSpPr>
        <p:spPr>
          <a:xfrm>
            <a:off x="4431475" y="4219006"/>
            <a:ext cx="3291840" cy="1188720"/>
          </a:xfrm>
        </p:spPr>
        <p:txBody>
          <a:bodyPr/>
          <a:lstStyle>
            <a:lvl1pPr marL="0" indent="0">
              <a:buNone/>
              <a:defRPr>
                <a:solidFill>
                  <a:schemeClr val="bg1"/>
                </a:solidFill>
              </a:defRPr>
            </a:lvl1pPr>
          </a:lstStyle>
          <a:p>
            <a:pPr lvl="0"/>
            <a:r>
              <a:rPr lang="en-US" dirty="0"/>
              <a:t>Click to edit Master text styles</a:t>
            </a:r>
          </a:p>
        </p:txBody>
      </p:sp>
      <p:sp>
        <p:nvSpPr>
          <p:cNvPr id="32" name="Text Placeholder 29"/>
          <p:cNvSpPr>
            <a:spLocks noGrp="1"/>
          </p:cNvSpPr>
          <p:nvPr>
            <p:ph type="body" sz="quarter" idx="19"/>
          </p:nvPr>
        </p:nvSpPr>
        <p:spPr>
          <a:xfrm>
            <a:off x="8227364" y="4219006"/>
            <a:ext cx="3291840" cy="1188720"/>
          </a:xfrm>
        </p:spPr>
        <p:txBody>
          <a:bodyPr/>
          <a:lstStyle>
            <a:lvl1pPr marL="0" indent="0">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6890005"/>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Rectangle 5"/>
          <p:cNvSpPr/>
          <p:nvPr userDrawn="1"/>
        </p:nvSpPr>
        <p:spPr>
          <a:xfrm>
            <a:off x="607483" y="4339804"/>
            <a:ext cx="10972800" cy="2103120"/>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bg1"/>
              </a:solidFill>
              <a:latin typeface="+mn-lt"/>
              <a:cs typeface="Arial" pitchFamily="34" charset="0"/>
            </a:endParaRPr>
          </a:p>
        </p:txBody>
      </p:sp>
      <p:sp>
        <p:nvSpPr>
          <p:cNvPr id="7" name="Rectangle 6"/>
          <p:cNvSpPr/>
          <p:nvPr userDrawn="1"/>
        </p:nvSpPr>
        <p:spPr>
          <a:xfrm>
            <a:off x="609600" y="1842107"/>
            <a:ext cx="10972800" cy="2103120"/>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9" name="Picture Placeholder 8"/>
          <p:cNvSpPr>
            <a:spLocks noGrp="1"/>
          </p:cNvSpPr>
          <p:nvPr>
            <p:ph type="pic" sz="quarter" idx="17"/>
          </p:nvPr>
        </p:nvSpPr>
        <p:spPr>
          <a:xfrm>
            <a:off x="821267" y="1979267"/>
            <a:ext cx="3657600" cy="1828800"/>
          </a:xfrm>
        </p:spPr>
        <p:txBody>
          <a:bodyPr/>
          <a:lstStyle/>
          <a:p>
            <a:endParaRPr lang="en-US" dirty="0"/>
          </a:p>
        </p:txBody>
      </p:sp>
      <p:sp>
        <p:nvSpPr>
          <p:cNvPr id="10" name="Picture Placeholder 8"/>
          <p:cNvSpPr>
            <a:spLocks noGrp="1"/>
          </p:cNvSpPr>
          <p:nvPr>
            <p:ph type="pic" sz="quarter" idx="18"/>
          </p:nvPr>
        </p:nvSpPr>
        <p:spPr>
          <a:xfrm>
            <a:off x="7742767" y="4476964"/>
            <a:ext cx="3657600" cy="1828800"/>
          </a:xfrm>
        </p:spPr>
        <p:txBody>
          <a:bodyPr/>
          <a:lstStyle/>
          <a:p>
            <a:endParaRPr lang="en-US" dirty="0"/>
          </a:p>
        </p:txBody>
      </p:sp>
      <p:sp>
        <p:nvSpPr>
          <p:cNvPr id="13" name="Text Placeholder 12"/>
          <p:cNvSpPr>
            <a:spLocks noGrp="1"/>
          </p:cNvSpPr>
          <p:nvPr>
            <p:ph type="body" sz="quarter" idx="19"/>
          </p:nvPr>
        </p:nvSpPr>
        <p:spPr>
          <a:xfrm>
            <a:off x="4686300" y="1979267"/>
            <a:ext cx="6714067" cy="182880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4" name="Text Placeholder 12"/>
          <p:cNvSpPr>
            <a:spLocks noGrp="1"/>
          </p:cNvSpPr>
          <p:nvPr>
            <p:ph type="body" sz="quarter" idx="20"/>
          </p:nvPr>
        </p:nvSpPr>
        <p:spPr>
          <a:xfrm>
            <a:off x="821267" y="4476964"/>
            <a:ext cx="6714067" cy="182880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Tree>
    <p:extLst>
      <p:ext uri="{BB962C8B-B14F-4D97-AF65-F5344CB8AC3E}">
        <p14:creationId xmlns:p14="http://schemas.microsoft.com/office/powerpoint/2010/main" val="310322504"/>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Rectangle 6"/>
          <p:cNvSpPr/>
          <p:nvPr userDrawn="1"/>
        </p:nvSpPr>
        <p:spPr>
          <a:xfrm>
            <a:off x="609600" y="1824429"/>
            <a:ext cx="10972800" cy="1368926"/>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9" name="Picture Placeholder 8"/>
          <p:cNvSpPr>
            <a:spLocks noGrp="1"/>
          </p:cNvSpPr>
          <p:nvPr>
            <p:ph type="pic" sz="quarter" idx="17"/>
          </p:nvPr>
        </p:nvSpPr>
        <p:spPr>
          <a:xfrm>
            <a:off x="821267" y="1960252"/>
            <a:ext cx="2325971" cy="1097280"/>
          </a:xfrm>
        </p:spPr>
        <p:txBody>
          <a:bodyPr/>
          <a:lstStyle/>
          <a:p>
            <a:endParaRPr lang="en-US" dirty="0"/>
          </a:p>
        </p:txBody>
      </p:sp>
      <p:sp>
        <p:nvSpPr>
          <p:cNvPr id="13" name="Text Placeholder 12"/>
          <p:cNvSpPr>
            <a:spLocks noGrp="1"/>
          </p:cNvSpPr>
          <p:nvPr>
            <p:ph type="body" sz="quarter" idx="19"/>
          </p:nvPr>
        </p:nvSpPr>
        <p:spPr>
          <a:xfrm>
            <a:off x="3303332" y="1960252"/>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2" name="Rectangle 11"/>
          <p:cNvSpPr/>
          <p:nvPr userDrawn="1"/>
        </p:nvSpPr>
        <p:spPr>
          <a:xfrm>
            <a:off x="616588" y="3445430"/>
            <a:ext cx="10972800" cy="1368926"/>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15" name="Picture Placeholder 8"/>
          <p:cNvSpPr>
            <a:spLocks noGrp="1"/>
          </p:cNvSpPr>
          <p:nvPr>
            <p:ph type="pic" sz="quarter" idx="20"/>
          </p:nvPr>
        </p:nvSpPr>
        <p:spPr>
          <a:xfrm>
            <a:off x="821267" y="3568752"/>
            <a:ext cx="2325971" cy="1097280"/>
          </a:xfrm>
        </p:spPr>
        <p:txBody>
          <a:bodyPr/>
          <a:lstStyle/>
          <a:p>
            <a:endParaRPr lang="en-US" dirty="0"/>
          </a:p>
        </p:txBody>
      </p:sp>
      <p:sp>
        <p:nvSpPr>
          <p:cNvPr id="16" name="Text Placeholder 12"/>
          <p:cNvSpPr>
            <a:spLocks noGrp="1"/>
          </p:cNvSpPr>
          <p:nvPr>
            <p:ph type="body" sz="quarter" idx="21"/>
          </p:nvPr>
        </p:nvSpPr>
        <p:spPr>
          <a:xfrm>
            <a:off x="3303332" y="3568752"/>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7" name="Rectangle 16"/>
          <p:cNvSpPr/>
          <p:nvPr userDrawn="1"/>
        </p:nvSpPr>
        <p:spPr>
          <a:xfrm>
            <a:off x="609749" y="5066430"/>
            <a:ext cx="10972800" cy="1368926"/>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18" name="Picture Placeholder 8"/>
          <p:cNvSpPr>
            <a:spLocks noGrp="1"/>
          </p:cNvSpPr>
          <p:nvPr>
            <p:ph type="pic" sz="quarter" idx="22"/>
          </p:nvPr>
        </p:nvSpPr>
        <p:spPr>
          <a:xfrm>
            <a:off x="821267" y="5202253"/>
            <a:ext cx="2325971" cy="1097280"/>
          </a:xfrm>
        </p:spPr>
        <p:txBody>
          <a:bodyPr/>
          <a:lstStyle/>
          <a:p>
            <a:endParaRPr lang="en-US" dirty="0"/>
          </a:p>
        </p:txBody>
      </p:sp>
      <p:sp>
        <p:nvSpPr>
          <p:cNvPr id="19" name="Text Placeholder 12"/>
          <p:cNvSpPr>
            <a:spLocks noGrp="1"/>
          </p:cNvSpPr>
          <p:nvPr>
            <p:ph type="body" sz="quarter" idx="23"/>
          </p:nvPr>
        </p:nvSpPr>
        <p:spPr>
          <a:xfrm>
            <a:off x="3303332" y="5202253"/>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Tree>
    <p:extLst>
      <p:ext uri="{BB962C8B-B14F-4D97-AF65-F5344CB8AC3E}">
        <p14:creationId xmlns:p14="http://schemas.microsoft.com/office/powerpoint/2010/main" val="867455525"/>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Picture Placeholder 6"/>
          <p:cNvSpPr>
            <a:spLocks noGrp="1"/>
          </p:cNvSpPr>
          <p:nvPr>
            <p:ph type="pic" sz="quarter" idx="17"/>
          </p:nvPr>
        </p:nvSpPr>
        <p:spPr>
          <a:xfrm>
            <a:off x="622301" y="1837436"/>
            <a:ext cx="4840224" cy="3067050"/>
          </a:xfrm>
        </p:spPr>
        <p:txBody>
          <a:bodyPr/>
          <a:lstStyle/>
          <a:p>
            <a:endParaRPr lang="en-US" dirty="0"/>
          </a:p>
        </p:txBody>
      </p:sp>
      <p:sp>
        <p:nvSpPr>
          <p:cNvPr id="9" name="Text Placeholder 8"/>
          <p:cNvSpPr>
            <a:spLocks noGrp="1"/>
          </p:cNvSpPr>
          <p:nvPr>
            <p:ph type="body" sz="quarter" idx="18"/>
          </p:nvPr>
        </p:nvSpPr>
        <p:spPr>
          <a:xfrm>
            <a:off x="5486399" y="1837435"/>
            <a:ext cx="6096000" cy="365760"/>
          </a:xfrm>
        </p:spPr>
        <p:txBody>
          <a:bodyPr anchor="ctr"/>
          <a:lstStyle/>
          <a:p>
            <a:pPr lvl="0"/>
            <a:r>
              <a:rPr lang="en-US" dirty="0"/>
              <a:t>Click to edit Master text styles</a:t>
            </a:r>
          </a:p>
        </p:txBody>
      </p:sp>
      <p:sp>
        <p:nvSpPr>
          <p:cNvPr id="10" name="Text Placeholder 8"/>
          <p:cNvSpPr>
            <a:spLocks noGrp="1"/>
          </p:cNvSpPr>
          <p:nvPr>
            <p:ph type="body" sz="quarter" idx="19"/>
          </p:nvPr>
        </p:nvSpPr>
        <p:spPr>
          <a:xfrm>
            <a:off x="5486399" y="2512758"/>
            <a:ext cx="6096000" cy="365760"/>
          </a:xfrm>
        </p:spPr>
        <p:txBody>
          <a:bodyPr anchor="ctr"/>
          <a:lstStyle/>
          <a:p>
            <a:pPr lvl="0"/>
            <a:r>
              <a:rPr lang="en-US" dirty="0"/>
              <a:t>Click to edit Master text styles</a:t>
            </a:r>
          </a:p>
        </p:txBody>
      </p:sp>
      <p:sp>
        <p:nvSpPr>
          <p:cNvPr id="11" name="Text Placeholder 8"/>
          <p:cNvSpPr>
            <a:spLocks noGrp="1"/>
          </p:cNvSpPr>
          <p:nvPr>
            <p:ph type="body" sz="quarter" idx="20"/>
          </p:nvPr>
        </p:nvSpPr>
        <p:spPr>
          <a:xfrm>
            <a:off x="5486399" y="3188081"/>
            <a:ext cx="6096000" cy="365760"/>
          </a:xfrm>
        </p:spPr>
        <p:txBody>
          <a:bodyPr anchor="ctr"/>
          <a:lstStyle/>
          <a:p>
            <a:pPr lvl="0"/>
            <a:r>
              <a:rPr lang="en-US" dirty="0"/>
              <a:t>Click to edit Master text styles</a:t>
            </a:r>
          </a:p>
        </p:txBody>
      </p:sp>
      <p:sp>
        <p:nvSpPr>
          <p:cNvPr id="12" name="Text Placeholder 8"/>
          <p:cNvSpPr>
            <a:spLocks noGrp="1"/>
          </p:cNvSpPr>
          <p:nvPr>
            <p:ph type="body" sz="quarter" idx="21"/>
          </p:nvPr>
        </p:nvSpPr>
        <p:spPr>
          <a:xfrm>
            <a:off x="5486399" y="3863404"/>
            <a:ext cx="6096000" cy="365760"/>
          </a:xfrm>
        </p:spPr>
        <p:txBody>
          <a:bodyPr anchor="ctr"/>
          <a:lstStyle/>
          <a:p>
            <a:pPr lvl="0"/>
            <a:r>
              <a:rPr lang="en-US" dirty="0"/>
              <a:t>Click to edit Master text styles</a:t>
            </a:r>
          </a:p>
        </p:txBody>
      </p:sp>
      <p:sp>
        <p:nvSpPr>
          <p:cNvPr id="13" name="Text Placeholder 8"/>
          <p:cNvSpPr>
            <a:spLocks noGrp="1"/>
          </p:cNvSpPr>
          <p:nvPr>
            <p:ph type="body" sz="quarter" idx="22"/>
          </p:nvPr>
        </p:nvSpPr>
        <p:spPr>
          <a:xfrm>
            <a:off x="5486399" y="4538726"/>
            <a:ext cx="6096000" cy="365760"/>
          </a:xfrm>
        </p:spPr>
        <p:txBody>
          <a:bodyPr anchor="ctr"/>
          <a:lstStyle/>
          <a:p>
            <a:pPr lvl="0"/>
            <a:r>
              <a:rPr lang="en-US" dirty="0"/>
              <a:t>Click to edit Master text styles</a:t>
            </a:r>
          </a:p>
        </p:txBody>
      </p:sp>
    </p:spTree>
    <p:extLst>
      <p:ext uri="{BB962C8B-B14F-4D97-AF65-F5344CB8AC3E}">
        <p14:creationId xmlns:p14="http://schemas.microsoft.com/office/powerpoint/2010/main" val="2283400771"/>
      </p:ext>
    </p:extLst>
  </p:cSld>
  <p:clrMapOvr>
    <a:masterClrMapping/>
  </p:clrMapOvr>
  <p:extLst mod="1">
    <p:ext uri="{DCECCB84-F9BA-43D5-87BE-67443E8EF086}">
      <p15:sldGuideLst xmlns:p15="http://schemas.microsoft.com/office/powerpoint/2012/main">
        <p15:guide id="1" pos="2880">
          <p15:clr>
            <a:srgbClr val="FBAE40"/>
          </p15:clr>
        </p15:guide>
        <p15:guide id="2" orient="horz"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2143759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Rounded Rectangle 5"/>
          <p:cNvSpPr/>
          <p:nvPr userDrawn="1"/>
        </p:nvSpPr>
        <p:spPr>
          <a:xfrm>
            <a:off x="3021713" y="1840710"/>
            <a:ext cx="2926080" cy="21945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spcBef>
                <a:spcPts val="0"/>
              </a:spcBef>
              <a:tabLst>
                <a:tab pos="347663" algn="l"/>
              </a:tabLst>
            </a:pPr>
            <a:endParaRPr lang="en-IN" sz="1600" b="1" dirty="0">
              <a:solidFill>
                <a:schemeClr val="bg1"/>
              </a:solidFill>
              <a:latin typeface="Arial" charset="0"/>
              <a:cs typeface="Arial" charset="0"/>
            </a:endParaRPr>
          </a:p>
        </p:txBody>
      </p:sp>
      <p:sp>
        <p:nvSpPr>
          <p:cNvPr id="7" name="Rounded Rectangle 6"/>
          <p:cNvSpPr/>
          <p:nvPr userDrawn="1"/>
        </p:nvSpPr>
        <p:spPr>
          <a:xfrm>
            <a:off x="3019636" y="4245387"/>
            <a:ext cx="2926080" cy="2194560"/>
          </a:xfrm>
          <a:prstGeom prst="roundRect">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lnSpc>
                <a:spcPct val="150000"/>
              </a:lnSpc>
            </a:pPr>
            <a:endParaRPr lang="en-US" sz="1600" b="1" dirty="0"/>
          </a:p>
        </p:txBody>
      </p:sp>
      <p:sp>
        <p:nvSpPr>
          <p:cNvPr id="8" name="Rounded Rectangle 7"/>
          <p:cNvSpPr/>
          <p:nvPr userDrawn="1"/>
        </p:nvSpPr>
        <p:spPr>
          <a:xfrm>
            <a:off x="6265241" y="4245387"/>
            <a:ext cx="2926080" cy="2194560"/>
          </a:xfrm>
          <a:prstGeom prst="roundRect">
            <a:avLst>
              <a:gd name="adj" fmla="val 0"/>
            </a:avLst>
          </a:prstGeom>
          <a:solidFill>
            <a:srgbClr val="999977"/>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endParaRPr lang="en-US" sz="1600" b="1" dirty="0"/>
          </a:p>
        </p:txBody>
      </p:sp>
      <p:sp>
        <p:nvSpPr>
          <p:cNvPr id="9" name="Rounded Rectangle 8"/>
          <p:cNvSpPr/>
          <p:nvPr userDrawn="1"/>
        </p:nvSpPr>
        <p:spPr>
          <a:xfrm>
            <a:off x="6261763" y="1840710"/>
            <a:ext cx="2926080" cy="219456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endParaRPr lang="en-IN" sz="1600" b="1" dirty="0">
              <a:solidFill>
                <a:schemeClr val="bg1"/>
              </a:solidFill>
              <a:latin typeface="Arial" charset="0"/>
              <a:cs typeface="Arial" charset="0"/>
            </a:endParaRPr>
          </a:p>
        </p:txBody>
      </p:sp>
      <p:sp>
        <p:nvSpPr>
          <p:cNvPr id="18" name="Text Placeholder 17"/>
          <p:cNvSpPr>
            <a:spLocks noGrp="1"/>
          </p:cNvSpPr>
          <p:nvPr>
            <p:ph type="body" sz="quarter" idx="17"/>
          </p:nvPr>
        </p:nvSpPr>
        <p:spPr>
          <a:xfrm>
            <a:off x="3022138" y="1840710"/>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19" name="Text Placeholder 17"/>
          <p:cNvSpPr>
            <a:spLocks noGrp="1"/>
          </p:cNvSpPr>
          <p:nvPr>
            <p:ph type="body" sz="quarter" idx="18"/>
          </p:nvPr>
        </p:nvSpPr>
        <p:spPr>
          <a:xfrm>
            <a:off x="6261764" y="1840710"/>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0" name="Text Placeholder 17"/>
          <p:cNvSpPr>
            <a:spLocks noGrp="1"/>
          </p:cNvSpPr>
          <p:nvPr>
            <p:ph type="body" sz="quarter" idx="19"/>
          </p:nvPr>
        </p:nvSpPr>
        <p:spPr>
          <a:xfrm>
            <a:off x="6265666" y="4245387"/>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1" name="Text Placeholder 17"/>
          <p:cNvSpPr>
            <a:spLocks noGrp="1"/>
          </p:cNvSpPr>
          <p:nvPr>
            <p:ph type="body" sz="quarter" idx="20"/>
          </p:nvPr>
        </p:nvSpPr>
        <p:spPr>
          <a:xfrm>
            <a:off x="3020061" y="4245387"/>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3" name="Picture Placeholder 22"/>
          <p:cNvSpPr>
            <a:spLocks noGrp="1"/>
          </p:cNvSpPr>
          <p:nvPr>
            <p:ph type="pic" sz="quarter" idx="21"/>
          </p:nvPr>
        </p:nvSpPr>
        <p:spPr>
          <a:xfrm>
            <a:off x="3265553" y="2498546"/>
            <a:ext cx="2438400" cy="1371600"/>
          </a:xfrm>
        </p:spPr>
        <p:txBody>
          <a:bodyPr/>
          <a:lstStyle/>
          <a:p>
            <a:endParaRPr lang="en-US" dirty="0"/>
          </a:p>
        </p:txBody>
      </p:sp>
      <p:sp>
        <p:nvSpPr>
          <p:cNvPr id="24" name="Picture Placeholder 22"/>
          <p:cNvSpPr>
            <a:spLocks noGrp="1"/>
          </p:cNvSpPr>
          <p:nvPr>
            <p:ph type="pic" sz="quarter" idx="22"/>
          </p:nvPr>
        </p:nvSpPr>
        <p:spPr>
          <a:xfrm>
            <a:off x="6505603" y="2498546"/>
            <a:ext cx="2438400" cy="1371600"/>
          </a:xfrm>
        </p:spPr>
        <p:txBody>
          <a:bodyPr/>
          <a:lstStyle/>
          <a:p>
            <a:endParaRPr lang="en-US" dirty="0"/>
          </a:p>
        </p:txBody>
      </p:sp>
      <p:sp>
        <p:nvSpPr>
          <p:cNvPr id="25" name="Picture Placeholder 22"/>
          <p:cNvSpPr>
            <a:spLocks noGrp="1"/>
          </p:cNvSpPr>
          <p:nvPr>
            <p:ph type="pic" sz="quarter" idx="23"/>
          </p:nvPr>
        </p:nvSpPr>
        <p:spPr>
          <a:xfrm>
            <a:off x="3263476" y="4914900"/>
            <a:ext cx="2438400" cy="1371600"/>
          </a:xfrm>
        </p:spPr>
        <p:txBody>
          <a:bodyPr/>
          <a:lstStyle/>
          <a:p>
            <a:endParaRPr lang="en-US" dirty="0"/>
          </a:p>
        </p:txBody>
      </p:sp>
      <p:sp>
        <p:nvSpPr>
          <p:cNvPr id="26" name="Picture Placeholder 22"/>
          <p:cNvSpPr>
            <a:spLocks noGrp="1"/>
          </p:cNvSpPr>
          <p:nvPr>
            <p:ph type="pic" sz="quarter" idx="24"/>
          </p:nvPr>
        </p:nvSpPr>
        <p:spPr>
          <a:xfrm>
            <a:off x="6509081" y="4914900"/>
            <a:ext cx="2438400" cy="1371600"/>
          </a:xfrm>
        </p:spPr>
        <p:txBody>
          <a:bodyPr/>
          <a:lstStyle/>
          <a:p>
            <a:endParaRPr lang="en-US" dirty="0"/>
          </a:p>
        </p:txBody>
      </p:sp>
    </p:spTree>
    <p:extLst>
      <p:ext uri="{BB962C8B-B14F-4D97-AF65-F5344CB8AC3E}">
        <p14:creationId xmlns:p14="http://schemas.microsoft.com/office/powerpoint/2010/main" val="174883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extLst mod="1">
    <p:ext uri="{DCECCB84-F9BA-43D5-87BE-67443E8EF086}">
      <p15:sldGuideLst xmlns:p15="http://schemas.microsoft.com/office/powerpoint/2012/main">
        <p15:guide id="1" pos="2880">
          <p15:clr>
            <a:srgbClr val="FBAE40"/>
          </p15:clr>
        </p15:guide>
        <p15:guide id="2" pos="2952">
          <p15:clr>
            <a:srgbClr val="FBAE40"/>
          </p15:clr>
        </p15:guide>
        <p15:guide id="3" pos="2808">
          <p15:clr>
            <a:srgbClr val="FBAE40"/>
          </p15:clr>
        </p15:guide>
        <p15:guide id="4" orient="horz" pos="2544">
          <p15:clr>
            <a:srgbClr val="FBAE40"/>
          </p15:clr>
        </p15:guide>
        <p15:guide id="5" orient="horz" pos="2664">
          <p15:clr>
            <a:srgbClr val="FBAE40"/>
          </p15:clr>
        </p15:guide>
        <p15:guide id="6" orient="horz" pos="11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19"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1" name="Text Placeholder 20"/>
          <p:cNvSpPr>
            <a:spLocks noGrp="1"/>
          </p:cNvSpPr>
          <p:nvPr>
            <p:ph type="body" sz="quarter" idx="17"/>
          </p:nvPr>
        </p:nvSpPr>
        <p:spPr>
          <a:xfrm>
            <a:off x="2464639" y="1839433"/>
            <a:ext cx="3444949" cy="1097280"/>
          </a:xfrm>
        </p:spPr>
        <p:txBody>
          <a:bodyPr/>
          <a:lstStyle>
            <a:lvl1pPr marL="0" indent="0">
              <a:buNone/>
              <a:defRPr/>
            </a:lvl1pPr>
          </a:lstStyle>
          <a:p>
            <a:pPr lvl="0"/>
            <a:r>
              <a:rPr lang="en-US" dirty="0"/>
              <a:t>Click to edit Master text styles</a:t>
            </a:r>
          </a:p>
        </p:txBody>
      </p:sp>
      <p:sp>
        <p:nvSpPr>
          <p:cNvPr id="23" name="Picture Placeholder 22"/>
          <p:cNvSpPr>
            <a:spLocks noGrp="1"/>
          </p:cNvSpPr>
          <p:nvPr>
            <p:ph type="pic" sz="quarter" idx="18"/>
          </p:nvPr>
        </p:nvSpPr>
        <p:spPr>
          <a:xfrm>
            <a:off x="621661" y="1839433"/>
            <a:ext cx="1828800" cy="1097280"/>
          </a:xfrm>
        </p:spPr>
        <p:txBody>
          <a:bodyPr/>
          <a:lstStyle/>
          <a:p>
            <a:endParaRPr lang="en-US" dirty="0"/>
          </a:p>
        </p:txBody>
      </p:sp>
      <p:sp>
        <p:nvSpPr>
          <p:cNvPr id="24" name="Text Placeholder 20"/>
          <p:cNvSpPr>
            <a:spLocks noGrp="1"/>
          </p:cNvSpPr>
          <p:nvPr>
            <p:ph type="body" sz="quarter" idx="19"/>
          </p:nvPr>
        </p:nvSpPr>
        <p:spPr>
          <a:xfrm>
            <a:off x="8137451" y="1839433"/>
            <a:ext cx="3444949" cy="1097280"/>
          </a:xfrm>
        </p:spPr>
        <p:txBody>
          <a:bodyPr/>
          <a:lstStyle>
            <a:lvl1pPr marL="0" indent="0">
              <a:buNone/>
              <a:defRPr/>
            </a:lvl1pPr>
          </a:lstStyle>
          <a:p>
            <a:pPr lvl="0"/>
            <a:r>
              <a:rPr lang="en-US" dirty="0"/>
              <a:t>Click to edit Master text styles</a:t>
            </a:r>
          </a:p>
        </p:txBody>
      </p:sp>
      <p:sp>
        <p:nvSpPr>
          <p:cNvPr id="25" name="Picture Placeholder 22"/>
          <p:cNvSpPr>
            <a:spLocks noGrp="1"/>
          </p:cNvSpPr>
          <p:nvPr>
            <p:ph type="pic" sz="quarter" idx="20"/>
          </p:nvPr>
        </p:nvSpPr>
        <p:spPr>
          <a:xfrm>
            <a:off x="6294473" y="1839433"/>
            <a:ext cx="1828800" cy="1097280"/>
          </a:xfrm>
        </p:spPr>
        <p:txBody>
          <a:bodyPr/>
          <a:lstStyle/>
          <a:p>
            <a:endParaRPr lang="en-US" dirty="0"/>
          </a:p>
        </p:txBody>
      </p:sp>
      <p:sp>
        <p:nvSpPr>
          <p:cNvPr id="26" name="Text Placeholder 20"/>
          <p:cNvSpPr>
            <a:spLocks noGrp="1"/>
          </p:cNvSpPr>
          <p:nvPr>
            <p:ph type="body" sz="quarter" idx="21"/>
          </p:nvPr>
        </p:nvSpPr>
        <p:spPr>
          <a:xfrm>
            <a:off x="2464639" y="3289006"/>
            <a:ext cx="3444949" cy="1097280"/>
          </a:xfrm>
        </p:spPr>
        <p:txBody>
          <a:bodyPr/>
          <a:lstStyle>
            <a:lvl1pPr marL="0" indent="0">
              <a:buNone/>
              <a:defRPr/>
            </a:lvl1pPr>
          </a:lstStyle>
          <a:p>
            <a:pPr lvl="0"/>
            <a:r>
              <a:rPr lang="en-US" dirty="0"/>
              <a:t>Click to edit Master text styles</a:t>
            </a:r>
          </a:p>
        </p:txBody>
      </p:sp>
      <p:sp>
        <p:nvSpPr>
          <p:cNvPr id="27" name="Picture Placeholder 22"/>
          <p:cNvSpPr>
            <a:spLocks noGrp="1"/>
          </p:cNvSpPr>
          <p:nvPr>
            <p:ph type="pic" sz="quarter" idx="22"/>
          </p:nvPr>
        </p:nvSpPr>
        <p:spPr>
          <a:xfrm>
            <a:off x="621661" y="3289006"/>
            <a:ext cx="1828800" cy="1097280"/>
          </a:xfrm>
        </p:spPr>
        <p:txBody>
          <a:bodyPr/>
          <a:lstStyle/>
          <a:p>
            <a:endParaRPr lang="en-US" dirty="0"/>
          </a:p>
        </p:txBody>
      </p:sp>
      <p:sp>
        <p:nvSpPr>
          <p:cNvPr id="28" name="Text Placeholder 20"/>
          <p:cNvSpPr>
            <a:spLocks noGrp="1"/>
          </p:cNvSpPr>
          <p:nvPr>
            <p:ph type="body" sz="quarter" idx="23"/>
          </p:nvPr>
        </p:nvSpPr>
        <p:spPr>
          <a:xfrm>
            <a:off x="8137451" y="3289006"/>
            <a:ext cx="3444949" cy="1097280"/>
          </a:xfrm>
        </p:spPr>
        <p:txBody>
          <a:bodyPr/>
          <a:lstStyle>
            <a:lvl1pPr marL="0" indent="0">
              <a:buNone/>
              <a:defRPr/>
            </a:lvl1pPr>
          </a:lstStyle>
          <a:p>
            <a:pPr lvl="0"/>
            <a:r>
              <a:rPr lang="en-US" dirty="0"/>
              <a:t>Click to edit Master text styles</a:t>
            </a:r>
          </a:p>
        </p:txBody>
      </p:sp>
      <p:sp>
        <p:nvSpPr>
          <p:cNvPr id="29" name="Picture Placeholder 22"/>
          <p:cNvSpPr>
            <a:spLocks noGrp="1"/>
          </p:cNvSpPr>
          <p:nvPr>
            <p:ph type="pic" sz="quarter" idx="24"/>
          </p:nvPr>
        </p:nvSpPr>
        <p:spPr>
          <a:xfrm>
            <a:off x="6294473" y="3289006"/>
            <a:ext cx="1828800" cy="1097280"/>
          </a:xfrm>
        </p:spPr>
        <p:txBody>
          <a:bodyPr/>
          <a:lstStyle/>
          <a:p>
            <a:endParaRPr lang="en-US" dirty="0"/>
          </a:p>
        </p:txBody>
      </p:sp>
      <p:sp>
        <p:nvSpPr>
          <p:cNvPr id="30" name="Text Placeholder 20"/>
          <p:cNvSpPr>
            <a:spLocks noGrp="1"/>
          </p:cNvSpPr>
          <p:nvPr>
            <p:ph type="body" sz="quarter" idx="25"/>
          </p:nvPr>
        </p:nvSpPr>
        <p:spPr>
          <a:xfrm>
            <a:off x="2464639" y="4685415"/>
            <a:ext cx="3444949" cy="1097280"/>
          </a:xfrm>
        </p:spPr>
        <p:txBody>
          <a:bodyPr/>
          <a:lstStyle>
            <a:lvl1pPr marL="0" indent="0">
              <a:buNone/>
              <a:defRPr/>
            </a:lvl1pPr>
          </a:lstStyle>
          <a:p>
            <a:pPr lvl="0"/>
            <a:r>
              <a:rPr lang="en-US" dirty="0"/>
              <a:t>Click to edit Master text styles</a:t>
            </a:r>
          </a:p>
        </p:txBody>
      </p:sp>
      <p:sp>
        <p:nvSpPr>
          <p:cNvPr id="31" name="Picture Placeholder 22"/>
          <p:cNvSpPr>
            <a:spLocks noGrp="1"/>
          </p:cNvSpPr>
          <p:nvPr>
            <p:ph type="pic" sz="quarter" idx="26"/>
          </p:nvPr>
        </p:nvSpPr>
        <p:spPr>
          <a:xfrm>
            <a:off x="621661" y="4685415"/>
            <a:ext cx="1828800" cy="1097280"/>
          </a:xfrm>
        </p:spPr>
        <p:txBody>
          <a:bodyPr/>
          <a:lstStyle/>
          <a:p>
            <a:endParaRPr lang="en-US" dirty="0"/>
          </a:p>
        </p:txBody>
      </p:sp>
      <p:sp>
        <p:nvSpPr>
          <p:cNvPr id="32" name="Text Placeholder 20"/>
          <p:cNvSpPr>
            <a:spLocks noGrp="1"/>
          </p:cNvSpPr>
          <p:nvPr>
            <p:ph type="body" sz="quarter" idx="27"/>
          </p:nvPr>
        </p:nvSpPr>
        <p:spPr>
          <a:xfrm>
            <a:off x="8137451" y="4685415"/>
            <a:ext cx="3444949" cy="1097280"/>
          </a:xfrm>
        </p:spPr>
        <p:txBody>
          <a:bodyPr/>
          <a:lstStyle>
            <a:lvl1pPr marL="0" indent="0">
              <a:buNone/>
              <a:defRPr/>
            </a:lvl1pPr>
          </a:lstStyle>
          <a:p>
            <a:pPr lvl="0"/>
            <a:r>
              <a:rPr lang="en-US" dirty="0"/>
              <a:t>Click to edit Master text styles</a:t>
            </a:r>
          </a:p>
        </p:txBody>
      </p:sp>
      <p:sp>
        <p:nvSpPr>
          <p:cNvPr id="33" name="Picture Placeholder 22"/>
          <p:cNvSpPr>
            <a:spLocks noGrp="1"/>
          </p:cNvSpPr>
          <p:nvPr>
            <p:ph type="pic" sz="quarter" idx="28"/>
          </p:nvPr>
        </p:nvSpPr>
        <p:spPr>
          <a:xfrm>
            <a:off x="6294473" y="4685415"/>
            <a:ext cx="1828800" cy="1097280"/>
          </a:xfrm>
        </p:spPr>
        <p:txBody>
          <a:bodyPr/>
          <a:lstStyle/>
          <a:p>
            <a:endParaRPr lang="en-US" dirty="0"/>
          </a:p>
        </p:txBody>
      </p:sp>
    </p:spTree>
    <p:extLst>
      <p:ext uri="{BB962C8B-B14F-4D97-AF65-F5344CB8AC3E}">
        <p14:creationId xmlns:p14="http://schemas.microsoft.com/office/powerpoint/2010/main" val="3483675393"/>
      </p:ext>
    </p:extLst>
  </p:cSld>
  <p:clrMapOvr>
    <a:masterClrMapping/>
  </p:clrMapOvr>
  <p:extLst mod="1">
    <p:ext uri="{DCECCB84-F9BA-43D5-87BE-67443E8EF086}">
      <p15:sldGuideLst xmlns:p15="http://schemas.microsoft.com/office/powerpoint/2012/main">
        <p15:guide id="1" orient="horz" pos="1152">
          <p15:clr>
            <a:srgbClr val="FBAE40"/>
          </p15:clr>
        </p15:guide>
        <p15:guide id="2" pos="288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a:xfrm>
            <a:off x="607484" y="6575425"/>
            <a:ext cx="8600016" cy="128588"/>
          </a:xfrm>
          <a:prstGeom prst="rect">
            <a:avLst/>
          </a:prstGeom>
        </p:spPr>
        <p:txBody>
          <a:bodyPr/>
          <a:lstStyle/>
          <a:p>
            <a:r>
              <a:rPr lang="en-US" dirty="0"/>
              <a:t>Copyright © 2015 Accenture All rights reserved. ***Confidential – For Company Internal Use Only***</a:t>
            </a:r>
          </a:p>
        </p:txBody>
      </p:sp>
      <p:sp>
        <p:nvSpPr>
          <p:cNvPr id="9" name="Freeform 8"/>
          <p:cNvSpPr>
            <a:spLocks noEditPoints="1"/>
          </p:cNvSpPr>
          <p:nvPr/>
        </p:nvSpPr>
        <p:spPr bwMode="auto">
          <a:xfrm>
            <a:off x="1018296" y="1434773"/>
            <a:ext cx="152904" cy="223847"/>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6" name="Text Placeholder 15"/>
          <p:cNvSpPr>
            <a:spLocks noGrp="1"/>
          </p:cNvSpPr>
          <p:nvPr>
            <p:ph type="body" sz="quarter" idx="14"/>
          </p:nvPr>
        </p:nvSpPr>
        <p:spPr>
          <a:xfrm>
            <a:off x="623779" y="2584450"/>
            <a:ext cx="7060019"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7"/>
          <p:cNvSpPr>
            <a:spLocks noGrp="1"/>
          </p:cNvSpPr>
          <p:nvPr>
            <p:ph type="pic" sz="quarter" idx="15"/>
          </p:nvPr>
        </p:nvSpPr>
        <p:spPr>
          <a:xfrm>
            <a:off x="7712152" y="2584450"/>
            <a:ext cx="3870248" cy="2743200"/>
          </a:xfrm>
        </p:spPr>
        <p:txBody>
          <a:bodyPr/>
          <a:lstStyle/>
          <a:p>
            <a:endParaRPr lang="en-US" dirty="0"/>
          </a:p>
        </p:txBody>
      </p:sp>
    </p:spTree>
    <p:extLst>
      <p:ext uri="{BB962C8B-B14F-4D97-AF65-F5344CB8AC3E}">
        <p14:creationId xmlns:p14="http://schemas.microsoft.com/office/powerpoint/2010/main" val="190558436"/>
      </p:ext>
    </p:extLst>
  </p:cSld>
  <p:clrMapOvr>
    <a:masterClrMapping/>
  </p:clrMapOvr>
  <p:extLst mod="1">
    <p:ext uri="{DCECCB84-F9BA-43D5-87BE-67443E8EF086}">
      <p15:sldGuideLst xmlns:p15="http://schemas.microsoft.com/office/powerpoint/2012/main">
        <p15:guide id="1" pos="9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5602394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1924334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41207679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33668903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7132467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9135451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0B76B-58A6-4119-8909-D64697448905}" type="datetimeFigureOut">
              <a:rPr lang="en-US" smtClean="0"/>
              <a:t>25-Jan-18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68169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theme" Target="../theme/theme3.xml"/><Relationship Id="rId1" Type="http://schemas.openxmlformats.org/officeDocument/2006/relationships/slideLayout" Target="../slideLayouts/slideLayout64.xml"/><Relationship Id="rId5" Type="http://schemas.openxmlformats.org/officeDocument/2006/relationships/image" Target="../media/image37.emf"/><Relationship Id="rId4" Type="http://schemas.openxmlformats.org/officeDocument/2006/relationships/image" Target="../media/image3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04406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3" r:id="rId12"/>
    <p:sldLayoutId id="214748371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47010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306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7" name="AutoShape 3"/>
          <p:cNvSpPr>
            <a:spLocks noChangeAspect="1" noChangeArrowheads="1" noTextEdit="1"/>
          </p:cNvSpPr>
          <p:nvPr userDrawn="1"/>
        </p:nvSpPr>
        <p:spPr bwMode="auto">
          <a:xfrm>
            <a:off x="345018" y="6184901"/>
            <a:ext cx="2271183"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7" name="Rectangle 16"/>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mn-cs"/>
              </a:rPr>
              <a:t>For Accenture Internal Use Only</a:t>
            </a:r>
            <a:r>
              <a:rPr kumimoji="0" lang="en-US" sz="933" b="0" i="0" u="none" strike="noStrike" kern="0" cap="none" spc="0" normalizeH="0" baseline="0" noProof="0" dirty="0">
                <a:ln>
                  <a:noFill/>
                </a:ln>
                <a:solidFill>
                  <a:srgbClr val="0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188673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74" r:id="rId50"/>
  </p:sldLayoutIdLst>
  <p:hf hdr="0" ftr="0" dt="0"/>
  <p:txStyles>
    <p:title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2133" b="1" i="0" kern="1200" cap="none" baseline="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96">
          <p15:clr>
            <a:srgbClr val="F26B43"/>
          </p15:clr>
        </p15:guide>
        <p15:guide id="2" pos="2880">
          <p15:clr>
            <a:srgbClr val="F26B43"/>
          </p15:clr>
        </p15:guide>
        <p15:guide id="3" pos="163">
          <p15:clr>
            <a:srgbClr val="F26B43"/>
          </p15:clr>
        </p15:guide>
        <p15:guide id="4" pos="5592">
          <p15:clr>
            <a:srgbClr val="F26B43"/>
          </p15:clr>
        </p15:guide>
        <p15:guide id="5" orient="horz" pos="852">
          <p15:clr>
            <a:srgbClr val="F26B43"/>
          </p15:clr>
        </p15:guide>
        <p15:guide id="7" orient="horz" pos="156">
          <p15:clr>
            <a:srgbClr val="F26B43"/>
          </p15:clr>
        </p15:guide>
        <p15:guide id="8" orient="horz" pos="2868">
          <p15:clr>
            <a:srgbClr val="F26B43"/>
          </p15:clr>
        </p15:guide>
        <p15:guide id="9" orient="horz" pos="1524">
          <p15:clr>
            <a:srgbClr val="F26B43"/>
          </p15:clr>
        </p15:guide>
        <p15:guide id="10" orient="horz" pos="30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ver-image.jp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userDrawn="1"/>
        </p:nvSpPr>
        <p:spPr>
          <a:xfrm>
            <a:off x="0" y="0"/>
            <a:ext cx="6483048" cy="6858000"/>
          </a:xfrm>
          <a:prstGeom prst="rect">
            <a:avLst/>
          </a:prstGeom>
          <a:gradFill flip="none" rotWithShape="1">
            <a:gsLst>
              <a:gs pos="0">
                <a:schemeClr val="bg1"/>
              </a:gs>
              <a:gs pos="10000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defTabSz="914377"/>
            <a:fld id="{50D3F939-6E70-2443-80F9-893D30A44833}" type="slidenum">
              <a:rPr lang="en-US" smtClean="0">
                <a:solidFill>
                  <a:prstClr val="black">
                    <a:tint val="75000"/>
                  </a:prstClr>
                </a:solidFill>
              </a:rPr>
              <a:pPr defTabSz="914377"/>
              <a:t>‹#›</a:t>
            </a:fld>
            <a:endParaRPr lang="en-US" dirty="0">
              <a:solidFill>
                <a:prstClr val="black">
                  <a:tint val="75000"/>
                </a:prstClr>
              </a:solidFill>
            </a:endParaRPr>
          </a:p>
        </p:txBody>
      </p:sp>
      <p:grpSp>
        <p:nvGrpSpPr>
          <p:cNvPr id="24" name="Group 23"/>
          <p:cNvGrpSpPr/>
          <p:nvPr userDrawn="1"/>
        </p:nvGrpSpPr>
        <p:grpSpPr>
          <a:xfrm>
            <a:off x="592839" y="251367"/>
            <a:ext cx="1301749" cy="347133"/>
            <a:chOff x="257176" y="4637088"/>
            <a:chExt cx="976312" cy="260350"/>
          </a:xfrm>
        </p:grpSpPr>
        <p:sp>
          <p:nvSpPr>
            <p:cNvPr id="22" name="Freeform 5"/>
            <p:cNvSpPr>
              <a:spLocks/>
            </p:cNvSpPr>
            <p:nvPr userDrawn="1"/>
          </p:nvSpPr>
          <p:spPr bwMode="auto">
            <a:xfrm>
              <a:off x="825500" y="4637088"/>
              <a:ext cx="96837" cy="103188"/>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6"/>
            <p:cNvSpPr>
              <a:spLocks noEditPoints="1"/>
            </p:cNvSpPr>
            <p:nvPr userDrawn="1"/>
          </p:nvSpPr>
          <p:spPr bwMode="auto">
            <a:xfrm>
              <a:off x="257176" y="4746625"/>
              <a:ext cx="976312" cy="150813"/>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dirty="0"/>
            </a:p>
          </p:txBody>
        </p:sp>
      </p:grpSp>
      <p:pic>
        <p:nvPicPr>
          <p:cNvPr id="26" name="Picture 2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381925" y="400740"/>
            <a:ext cx="5133881" cy="197761"/>
          </a:xfrm>
          <a:prstGeom prst="rect">
            <a:avLst/>
          </a:prstGeom>
        </p:spPr>
      </p:pic>
      <p:pic>
        <p:nvPicPr>
          <p:cNvPr id="15" name="Picture 14"/>
          <p:cNvPicPr>
            <a:picLocks noChangeAspect="1"/>
          </p:cNvPicPr>
          <p:nvPr userDrawn="1"/>
        </p:nvPicPr>
        <p:blipFill>
          <a:blip r:embed="rId5"/>
          <a:stretch>
            <a:fillRect/>
          </a:stretch>
        </p:blipFill>
        <p:spPr>
          <a:xfrm>
            <a:off x="-25401" y="1476979"/>
            <a:ext cx="4064001" cy="4222751"/>
          </a:xfrm>
          <a:prstGeom prst="rect">
            <a:avLst/>
          </a:prstGeom>
        </p:spPr>
      </p:pic>
      <p:sp>
        <p:nvSpPr>
          <p:cNvPr id="16" name="Title 1"/>
          <p:cNvSpPr txBox="1">
            <a:spLocks/>
          </p:cNvSpPr>
          <p:nvPr userDrawn="1"/>
        </p:nvSpPr>
        <p:spPr>
          <a:xfrm>
            <a:off x="505886" y="3782029"/>
            <a:ext cx="6950829" cy="2531535"/>
          </a:xfrm>
          <a:prstGeom prst="rect">
            <a:avLst/>
          </a:prstGeom>
        </p:spPr>
        <p:txBody>
          <a:bodyPr/>
          <a:lstStyle>
            <a:lvl1pPr algn="l" defTabSz="685800" rtl="0" eaLnBrk="1" latinLnBrk="0" hangingPunct="1">
              <a:lnSpc>
                <a:spcPct val="80000"/>
              </a:lnSpc>
              <a:spcBef>
                <a:spcPct val="0"/>
              </a:spcBef>
              <a:buNone/>
              <a:defRPr sz="3800" kern="1200" cap="all" baseline="0">
                <a:solidFill>
                  <a:schemeClr val="tx1"/>
                </a:solidFill>
                <a:latin typeface="Arial" charset="0"/>
                <a:ea typeface="Arial" charset="0"/>
                <a:cs typeface="Arial" charset="0"/>
              </a:defRPr>
            </a:lvl1pPr>
          </a:lstStyle>
          <a:p>
            <a:r>
              <a:rPr lang="en-US" sz="3200" b="1" dirty="0">
                <a:latin typeface="Arial Black"/>
                <a:cs typeface="Arial Black"/>
              </a:rPr>
              <a:t>Welcome</a:t>
            </a:r>
            <a:r>
              <a:rPr lang="en-US" sz="3200" b="1" baseline="0" dirty="0">
                <a:latin typeface="Arial Black"/>
                <a:cs typeface="Arial Black"/>
              </a:rPr>
              <a:t> to</a:t>
            </a:r>
            <a:endParaRPr lang="en-US" sz="3200" b="1" dirty="0">
              <a:latin typeface="Arial Black"/>
              <a:cs typeface="Arial Black"/>
            </a:endParaRPr>
          </a:p>
          <a:p>
            <a:pPr>
              <a:lnSpc>
                <a:spcPct val="70000"/>
              </a:lnSpc>
            </a:pPr>
            <a:r>
              <a:rPr lang="en-US" sz="5333" b="1" baseline="0" dirty="0">
                <a:latin typeface="Arial Black"/>
                <a:cs typeface="Arial Black"/>
              </a:rPr>
              <a:t>leading extraordinary teams</a:t>
            </a:r>
            <a:endParaRPr lang="en-US" sz="5333" b="1" dirty="0">
              <a:latin typeface="Arial Black"/>
              <a:cs typeface="Arial Black"/>
            </a:endParaRPr>
          </a:p>
        </p:txBody>
      </p:sp>
    </p:spTree>
    <p:extLst>
      <p:ext uri="{BB962C8B-B14F-4D97-AF65-F5344CB8AC3E}">
        <p14:creationId xmlns:p14="http://schemas.microsoft.com/office/powerpoint/2010/main" val="2687521026"/>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377"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7485" y="1156694"/>
            <a:ext cx="10977033" cy="5298081"/>
          </a:xfrm>
          <a:prstGeom prst="rect">
            <a:avLst/>
          </a:prstGeom>
        </p:spPr>
        <p:txBody>
          <a:bodyPr vert="horz" lIns="0" tIns="4572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607485" y="-5714"/>
            <a:ext cx="10977033" cy="1002979"/>
          </a:xfrm>
          <a:prstGeom prst="rect">
            <a:avLst/>
          </a:prstGeom>
        </p:spPr>
        <p:txBody>
          <a:bodyPr vert="horz" lIns="0" tIns="45720"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1"/>
                </a:solidFill>
                <a:latin typeface="+mn-lt"/>
              </a:defRPr>
            </a:lvl1p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cxnSp>
        <p:nvCxnSpPr>
          <p:cNvPr id="8" name="Straight Connector 7"/>
          <p:cNvCxnSpPr/>
          <p:nvPr userDrawn="1"/>
        </p:nvCxnSpPr>
        <p:spPr>
          <a:xfrm>
            <a:off x="607485" y="1037314"/>
            <a:ext cx="115845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7228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accent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56">
          <p15:clr>
            <a:srgbClr val="F26B43"/>
          </p15:clr>
        </p15:guide>
        <p15:guide id="2" pos="288">
          <p15:clr>
            <a:srgbClr val="F26B43"/>
          </p15:clr>
        </p15:guide>
        <p15:guide id="3" pos="5472">
          <p15:clr>
            <a:srgbClr val="F26B43"/>
          </p15:clr>
        </p15:guide>
        <p15:guide id="4" orient="horz" pos="720">
          <p15:clr>
            <a:srgbClr val="F26B43"/>
          </p15:clr>
        </p15:guide>
        <p15:guide id="5" orient="horz" pos="79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0B76B-58A6-4119-8909-D64697448905}" type="datetimeFigureOut">
              <a:rPr lang="en-US" smtClean="0"/>
              <a:t>25-Jan-18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EBEFE-FCEF-455D-91E4-F3093476A4A1}" type="slidenum">
              <a:rPr lang="en-US" smtClean="0"/>
              <a:t>‹#›</a:t>
            </a:fld>
            <a:endParaRPr lang="en-US" dirty="0"/>
          </a:p>
        </p:txBody>
      </p:sp>
    </p:spTree>
    <p:extLst>
      <p:ext uri="{BB962C8B-B14F-4D97-AF65-F5344CB8AC3E}">
        <p14:creationId xmlns:p14="http://schemas.microsoft.com/office/powerpoint/2010/main" val="27974258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5014178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3"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marL="0" indent="0" algn="l" defTabSz="914377" rtl="0" eaLnBrk="1" latinLnBrk="0" hangingPunct="1">
        <a:lnSpc>
          <a:spcPct val="70000"/>
        </a:lnSpc>
        <a:spcBef>
          <a:spcPct val="0"/>
        </a:spcBef>
        <a:buNone/>
        <a:defRPr sz="28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accent5">
              <a:lumMod val="7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68.png"/><Relationship Id="rId11" Type="http://schemas.openxmlformats.org/officeDocument/2006/relationships/image" Target="../media/image60.png"/><Relationship Id="rId5" Type="http://schemas.openxmlformats.org/officeDocument/2006/relationships/image" Target="../media/image67.png"/><Relationship Id="rId10" Type="http://schemas.openxmlformats.org/officeDocument/2006/relationships/image" Target="../media/image63.png"/><Relationship Id="rId4" Type="http://schemas.openxmlformats.org/officeDocument/2006/relationships/image" Target="../media/image66.png"/><Relationship Id="rId9"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8.xml"/><Relationship Id="rId5" Type="http://schemas.openxmlformats.org/officeDocument/2006/relationships/image" Target="../media/image74.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79.jpg"/></Relationships>
</file>

<file path=ppt/slides/_rels/slide1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image" Target="../media/image85.jpg"/><Relationship Id="rId5" Type="http://schemas.openxmlformats.org/officeDocument/2006/relationships/image" Target="../media/image84.jpeg"/><Relationship Id="rId4" Type="http://schemas.openxmlformats.org/officeDocument/2006/relationships/image" Target="../media/image83.jpe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mediaexchange.accenture.com/media/t/1_vz3eub2d" TargetMode="External"/><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9.xml"/><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noChangeAspect="1"/>
          </p:cNvSpPr>
          <p:nvPr>
            <p:ph type="title"/>
          </p:nvPr>
        </p:nvSpPr>
        <p:spPr>
          <a:xfrm>
            <a:off x="457200" y="1803400"/>
            <a:ext cx="11430000" cy="3949700"/>
          </a:xfrm>
        </p:spPr>
        <p:txBody>
          <a:bodyPr anchor="ctr"/>
          <a:lstStyle/>
          <a:p>
            <a:pPr algn="ctr"/>
            <a:r>
              <a:rPr lang="en-US" sz="5400" dirty="0">
                <a:solidFill>
                  <a:schemeClr val="accent2">
                    <a:lumMod val="60000"/>
                    <a:lumOff val="40000"/>
                  </a:schemeClr>
                </a:solidFill>
              </a:rPr>
              <a:t>Welcome to</a:t>
            </a:r>
            <a:br>
              <a:rPr lang="en-US" sz="5400" dirty="0">
                <a:solidFill>
                  <a:schemeClr val="accent2">
                    <a:lumMod val="60000"/>
                    <a:lumOff val="40000"/>
                  </a:schemeClr>
                </a:solidFill>
              </a:rPr>
            </a:br>
            <a:br>
              <a:rPr lang="en-US" sz="5400" dirty="0">
                <a:solidFill>
                  <a:schemeClr val="accent2">
                    <a:lumMod val="60000"/>
                    <a:lumOff val="40000"/>
                  </a:schemeClr>
                </a:solidFill>
              </a:rPr>
            </a:br>
            <a:r>
              <a:rPr lang="en-US" sz="5400" dirty="0">
                <a:solidFill>
                  <a:schemeClr val="accent2">
                    <a:lumMod val="60000"/>
                    <a:lumOff val="40000"/>
                  </a:schemeClr>
                </a:solidFill>
              </a:rPr>
              <a:t>Effective Verbal AND Written Communication</a:t>
            </a:r>
            <a:br>
              <a:rPr lang="en-US" sz="5400" dirty="0">
                <a:solidFill>
                  <a:schemeClr val="accent2">
                    <a:lumMod val="60000"/>
                    <a:lumOff val="40000"/>
                  </a:schemeClr>
                </a:solidFill>
              </a:rPr>
            </a:br>
            <a:r>
              <a:rPr lang="en-US" sz="5400" dirty="0">
                <a:solidFill>
                  <a:schemeClr val="accent2">
                    <a:lumMod val="60000"/>
                    <a:lumOff val="40000"/>
                  </a:schemeClr>
                </a:solidFill>
              </a:rPr>
              <a:t>workshop</a:t>
            </a:r>
            <a:br>
              <a:rPr lang="en-US" sz="5400" dirty="0">
                <a:solidFill>
                  <a:schemeClr val="accent2">
                    <a:lumMod val="60000"/>
                    <a:lumOff val="40000"/>
                  </a:schemeClr>
                </a:solidFill>
              </a:rPr>
            </a:br>
            <a:r>
              <a:rPr lang="en-US" sz="5400" dirty="0">
                <a:solidFill>
                  <a:schemeClr val="accent2">
                    <a:lumMod val="60000"/>
                    <a:lumOff val="40000"/>
                  </a:schemeClr>
                </a:solidFill>
              </a:rPr>
              <a:t>(DAY II)</a:t>
            </a:r>
            <a:endParaRPr lang="en-US" sz="3600" dirty="0">
              <a:solidFill>
                <a:schemeClr val="accent2">
                  <a:lumMod val="60000"/>
                  <a:lumOff val="40000"/>
                </a:schemeClr>
              </a:solidFill>
            </a:endParaRPr>
          </a:p>
        </p:txBody>
      </p:sp>
    </p:spTree>
    <p:extLst>
      <p:ext uri="{BB962C8B-B14F-4D97-AF65-F5344CB8AC3E}">
        <p14:creationId xmlns:p14="http://schemas.microsoft.com/office/powerpoint/2010/main" val="352315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Structured communication process</a:t>
            </a:r>
          </a:p>
        </p:txBody>
      </p:sp>
      <p:grpSp>
        <p:nvGrpSpPr>
          <p:cNvPr id="37" name="Group 36"/>
          <p:cNvGrpSpPr/>
          <p:nvPr/>
        </p:nvGrpSpPr>
        <p:grpSpPr>
          <a:xfrm>
            <a:off x="8944029" y="2589693"/>
            <a:ext cx="2128590" cy="2278964"/>
            <a:chOff x="8944029" y="1762394"/>
            <a:chExt cx="2128590" cy="2278964"/>
          </a:xfrm>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solidFill>
              <a:srgbClr val="DDCB65"/>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4" name="Rectangle 1"/>
            <p:cNvSpPr>
              <a:spLocks noChangeArrowheads="1"/>
            </p:cNvSpPr>
            <p:nvPr/>
          </p:nvSpPr>
          <p:spPr bwMode="auto">
            <a:xfrm>
              <a:off x="9161194" y="2985638"/>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Deliver</a:t>
              </a:r>
            </a:p>
          </p:txBody>
        </p:sp>
        <p:sp>
          <p:nvSpPr>
            <p:cNvPr id="25" name="Oval 24"/>
            <p:cNvSpPr/>
            <p:nvPr/>
          </p:nvSpPr>
          <p:spPr>
            <a:xfrm>
              <a:off x="9394709" y="1762394"/>
              <a:ext cx="1246851" cy="1037390"/>
            </a:xfrm>
            <a:prstGeom prst="ellipse">
              <a:avLst/>
            </a:prstGeom>
            <a:solidFill>
              <a:srgbClr val="DDCB65"/>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p:spPr>
        </p:pic>
      </p:grpSp>
      <p:grpSp>
        <p:nvGrpSpPr>
          <p:cNvPr id="36" name="Group 35"/>
          <p:cNvGrpSpPr/>
          <p:nvPr/>
        </p:nvGrpSpPr>
        <p:grpSpPr>
          <a:xfrm>
            <a:off x="6817391" y="3099327"/>
            <a:ext cx="2318742" cy="2207507"/>
            <a:chOff x="6817391" y="2272028"/>
            <a:chExt cx="2318742" cy="2207507"/>
          </a:xfrm>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1EBEF0"/>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rgbClr val="1EBEF0"/>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78612"/>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p:spPr>
        </p:pic>
      </p:grpSp>
      <p:sp>
        <p:nvSpPr>
          <p:cNvPr id="32" name="Text Placeholder 3"/>
          <p:cNvSpPr>
            <a:spLocks noGrp="1"/>
          </p:cNvSpPr>
          <p:nvPr>
            <p:ph type="body" sz="quarter" idx="4294967295"/>
          </p:nvPr>
        </p:nvSpPr>
        <p:spPr>
          <a:xfrm>
            <a:off x="345018" y="892993"/>
            <a:ext cx="10964816" cy="785193"/>
          </a:xfrm>
          <a:prstGeom prst="rect">
            <a:avLst/>
          </a:prstGeom>
        </p:spPr>
        <p:txBody>
          <a:bodyPr/>
          <a:lstStyle/>
          <a:p>
            <a:pPr>
              <a:lnSpc>
                <a:spcPct val="150000"/>
              </a:lnSpc>
            </a:pPr>
            <a:r>
              <a:rPr lang="en-US" sz="1800" dirty="0">
                <a:latin typeface="Arial" panose="020B0604020202020204" pitchFamily="34" charset="0"/>
                <a:cs typeface="Arial" panose="020B0604020202020204" pitchFamily="34" charset="0"/>
              </a:rPr>
              <a:t>The structured communication process helps communicate a message effectively through five logical steps: </a:t>
            </a:r>
          </a:p>
        </p:txBody>
      </p:sp>
      <p:grpSp>
        <p:nvGrpSpPr>
          <p:cNvPr id="35" name="Group 34"/>
          <p:cNvGrpSpPr/>
          <p:nvPr/>
        </p:nvGrpSpPr>
        <p:grpSpPr>
          <a:xfrm>
            <a:off x="4690752" y="2590804"/>
            <a:ext cx="2318742" cy="2277851"/>
            <a:chOff x="4690752" y="1763505"/>
            <a:chExt cx="2318742" cy="2277851"/>
          </a:xfrm>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8CC63E"/>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rgbClr val="8CC63E"/>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0" name="Rectangle 1"/>
            <p:cNvSpPr>
              <a:spLocks noChangeArrowheads="1"/>
            </p:cNvSpPr>
            <p:nvPr/>
          </p:nvSpPr>
          <p:spPr bwMode="auto">
            <a:xfrm>
              <a:off x="4861409" y="2996856"/>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p:spPr>
        </p:pic>
      </p:grpSp>
      <p:grpSp>
        <p:nvGrpSpPr>
          <p:cNvPr id="34" name="Group 33"/>
          <p:cNvGrpSpPr/>
          <p:nvPr/>
        </p:nvGrpSpPr>
        <p:grpSpPr>
          <a:xfrm>
            <a:off x="2564114" y="3099207"/>
            <a:ext cx="2318742" cy="2258461"/>
            <a:chOff x="2564114" y="2271908"/>
            <a:chExt cx="2318742" cy="2258461"/>
          </a:xfrm>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F8A022"/>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F8A022"/>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01965"/>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p:spPr>
        </p:pic>
      </p:grpSp>
      <p:grpSp>
        <p:nvGrpSpPr>
          <p:cNvPr id="33" name="Group 32"/>
          <p:cNvGrpSpPr/>
          <p:nvPr/>
        </p:nvGrpSpPr>
        <p:grpSpPr>
          <a:xfrm>
            <a:off x="437475" y="2590804"/>
            <a:ext cx="2318742" cy="2277731"/>
            <a:chOff x="437475" y="1763505"/>
            <a:chExt cx="2318742" cy="2277731"/>
          </a:xfrm>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4" name="Rectangle 1"/>
            <p:cNvSpPr>
              <a:spLocks noChangeArrowheads="1"/>
            </p:cNvSpPr>
            <p:nvPr/>
          </p:nvSpPr>
          <p:spPr bwMode="auto">
            <a:xfrm>
              <a:off x="767381" y="3001965"/>
              <a:ext cx="1341190"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p:spPr>
        </p:pic>
      </p:grpSp>
      <p:sp>
        <p:nvSpPr>
          <p:cNvPr id="4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10</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48955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Step one: Prepare</a:t>
            </a:r>
          </a:p>
        </p:txBody>
      </p:sp>
      <p:grpSp>
        <p:nvGrpSpPr>
          <p:cNvPr id="37" name="Group 36"/>
          <p:cNvGrpSpPr/>
          <p:nvPr/>
        </p:nvGrpSpPr>
        <p:grpSpPr>
          <a:xfrm>
            <a:off x="6949795" y="1245438"/>
            <a:ext cx="1695443" cy="1868371"/>
            <a:chOff x="8944029" y="1762394"/>
            <a:chExt cx="2128590" cy="2278964"/>
          </a:xfrm>
          <a:solidFill>
            <a:schemeClr val="bg1">
              <a:lumMod val="75000"/>
            </a:schemeClr>
          </a:solidFill>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4" name="Rectangle 1"/>
            <p:cNvSpPr>
              <a:spLocks noChangeArrowheads="1"/>
            </p:cNvSpPr>
            <p:nvPr/>
          </p:nvSpPr>
          <p:spPr bwMode="auto">
            <a:xfrm>
              <a:off x="9161194" y="3004315"/>
              <a:ext cx="1886364"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Deliver</a:t>
              </a:r>
            </a:p>
          </p:txBody>
        </p:sp>
        <p:sp>
          <p:nvSpPr>
            <p:cNvPr id="25" name="Oval 24"/>
            <p:cNvSpPr/>
            <p:nvPr/>
          </p:nvSpPr>
          <p:spPr>
            <a:xfrm>
              <a:off x="9394709" y="1762394"/>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a:solidFill>
              <a:schemeClr val="bg1"/>
            </a:solidFill>
            <a:ln>
              <a:noFill/>
            </a:ln>
          </p:spPr>
        </p:pic>
      </p:grpSp>
      <p:grpSp>
        <p:nvGrpSpPr>
          <p:cNvPr id="36" name="Group 35"/>
          <p:cNvGrpSpPr/>
          <p:nvPr/>
        </p:nvGrpSpPr>
        <p:grpSpPr>
          <a:xfrm>
            <a:off x="5255907" y="1663253"/>
            <a:ext cx="1846901" cy="1809788"/>
            <a:chOff x="6817391" y="2272028"/>
            <a:chExt cx="2318742" cy="2207507"/>
          </a:xfrm>
          <a:solidFill>
            <a:schemeClr val="bg1">
              <a:lumMod val="75000"/>
            </a:schemeClr>
          </a:solidFill>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97289"/>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a:grpFill/>
            <a:ln>
              <a:noFill/>
            </a:ln>
          </p:spPr>
        </p:pic>
      </p:grpSp>
      <p:grpSp>
        <p:nvGrpSpPr>
          <p:cNvPr id="35" name="Group 34"/>
          <p:cNvGrpSpPr/>
          <p:nvPr/>
        </p:nvGrpSpPr>
        <p:grpSpPr>
          <a:xfrm>
            <a:off x="3562017" y="1246349"/>
            <a:ext cx="1846901" cy="1867459"/>
            <a:chOff x="4690752" y="1763505"/>
            <a:chExt cx="2318742" cy="2277851"/>
          </a:xfrm>
          <a:solidFill>
            <a:schemeClr val="bg1">
              <a:lumMod val="75000"/>
            </a:schemeClr>
          </a:solidFill>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0" name="Rectangle 1"/>
            <p:cNvSpPr>
              <a:spLocks noChangeArrowheads="1"/>
            </p:cNvSpPr>
            <p:nvPr/>
          </p:nvSpPr>
          <p:spPr bwMode="auto">
            <a:xfrm>
              <a:off x="4861409" y="301553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a:solidFill>
              <a:schemeClr val="bg1"/>
            </a:solidFill>
            <a:ln>
              <a:noFill/>
            </a:ln>
          </p:spPr>
        </p:pic>
      </p:grpSp>
      <p:grpSp>
        <p:nvGrpSpPr>
          <p:cNvPr id="34" name="Group 33"/>
          <p:cNvGrpSpPr/>
          <p:nvPr/>
        </p:nvGrpSpPr>
        <p:grpSpPr>
          <a:xfrm>
            <a:off x="1868129" y="1663155"/>
            <a:ext cx="1846901" cy="1851561"/>
            <a:chOff x="2564114" y="2271909"/>
            <a:chExt cx="2318742" cy="2258460"/>
          </a:xfrm>
          <a:solidFill>
            <a:schemeClr val="bg1">
              <a:lumMod val="75000"/>
            </a:schemeClr>
          </a:solidFill>
        </p:grpSpPr>
        <p:sp>
          <p:nvSpPr>
            <p:cNvPr id="10" name="Freeform 34"/>
            <p:cNvSpPr/>
            <p:nvPr/>
          </p:nvSpPr>
          <p:spPr>
            <a:xfrm rot="5400000">
              <a:off x="2838821" y="1997202"/>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2064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a:solidFill>
              <a:schemeClr val="bg1"/>
            </a:solidFill>
            <a:ln>
              <a:noFill/>
            </a:ln>
          </p:spPr>
        </p:pic>
      </p:grpSp>
      <p:grpSp>
        <p:nvGrpSpPr>
          <p:cNvPr id="33" name="Group 32"/>
          <p:cNvGrpSpPr/>
          <p:nvPr/>
        </p:nvGrpSpPr>
        <p:grpSpPr>
          <a:xfrm>
            <a:off x="174240" y="1246349"/>
            <a:ext cx="1846901" cy="1867360"/>
            <a:chOff x="437475" y="1763505"/>
            <a:chExt cx="2318742" cy="2277731"/>
          </a:xfrm>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4" name="Rectangle 1"/>
            <p:cNvSpPr>
              <a:spLocks noChangeArrowheads="1"/>
            </p:cNvSpPr>
            <p:nvPr/>
          </p:nvSpPr>
          <p:spPr bwMode="auto">
            <a:xfrm>
              <a:off x="767382" y="3020642"/>
              <a:ext cx="1341189" cy="38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p:spPr>
        </p:pic>
      </p:grpSp>
      <p:grpSp>
        <p:nvGrpSpPr>
          <p:cNvPr id="54" name="Group 53"/>
          <p:cNvGrpSpPr/>
          <p:nvPr/>
        </p:nvGrpSpPr>
        <p:grpSpPr>
          <a:xfrm>
            <a:off x="7929813" y="3915723"/>
            <a:ext cx="1737360" cy="1737360"/>
            <a:chOff x="7929813" y="3915723"/>
            <a:chExt cx="1737360" cy="1737360"/>
          </a:xfrm>
        </p:grpSpPr>
        <p:sp>
          <p:nvSpPr>
            <p:cNvPr id="42" name="Rounded Rectangle 25"/>
            <p:cNvSpPr/>
            <p:nvPr/>
          </p:nvSpPr>
          <p:spPr>
            <a:xfrm>
              <a:off x="7929813" y="3915723"/>
              <a:ext cx="1737360" cy="1737360"/>
            </a:xfrm>
            <a:prstGeom prst="roundRect">
              <a:avLst>
                <a:gd name="adj" fmla="val 0"/>
              </a:avLst>
            </a:prstGeom>
            <a:solidFill>
              <a:srgbClr val="0D8A9B"/>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r>
                <a:rPr lang="en-US" sz="1600" b="1" dirty="0">
                  <a:ea typeface="Calibri" panose="020F0502020204030204" pitchFamily="34" charset="0"/>
                  <a:cs typeface="Arial" panose="020B0604020202020204" pitchFamily="34" charset="0"/>
                </a:rPr>
                <a:t>Content</a:t>
              </a:r>
              <a:endParaRPr lang="en-US" sz="1600" b="1" dirty="0"/>
            </a:p>
          </p:txBody>
        </p: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8314" y="4485584"/>
              <a:ext cx="747690" cy="808314"/>
            </a:xfrm>
            <a:prstGeom prst="rect">
              <a:avLst/>
            </a:prstGeom>
          </p:spPr>
        </p:pic>
      </p:grpSp>
      <p:grpSp>
        <p:nvGrpSpPr>
          <p:cNvPr id="55" name="Group 54"/>
          <p:cNvGrpSpPr/>
          <p:nvPr/>
        </p:nvGrpSpPr>
        <p:grpSpPr>
          <a:xfrm>
            <a:off x="10031028" y="3944282"/>
            <a:ext cx="1737360" cy="1737360"/>
            <a:chOff x="10031028" y="3944282"/>
            <a:chExt cx="1737360" cy="1737360"/>
          </a:xfrm>
        </p:grpSpPr>
        <p:sp>
          <p:nvSpPr>
            <p:cNvPr id="44" name="Rounded Rectangle 28"/>
            <p:cNvSpPr/>
            <p:nvPr/>
          </p:nvSpPr>
          <p:spPr>
            <a:xfrm>
              <a:off x="10031028" y="3944282"/>
              <a:ext cx="1737360" cy="1737360"/>
            </a:xfrm>
            <a:prstGeom prst="roundRect">
              <a:avLst>
                <a:gd name="adj" fmla="val 0"/>
              </a:avLst>
            </a:prstGeom>
            <a:solidFill>
              <a:srgbClr val="541B56"/>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r>
                <a:rPr lang="en-US" sz="1600" b="1" dirty="0">
                  <a:ea typeface="Calibri" panose="020F0502020204030204" pitchFamily="34" charset="0"/>
                  <a:cs typeface="Arial" panose="020B0604020202020204" pitchFamily="34" charset="0"/>
                </a:rPr>
                <a:t>Channel</a:t>
              </a:r>
              <a:endParaRPr lang="en-US" sz="1600" b="1" dirty="0"/>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12851" y="4433158"/>
              <a:ext cx="1199022" cy="1062963"/>
            </a:xfrm>
            <a:prstGeom prst="rect">
              <a:avLst/>
            </a:prstGeom>
            <a:noFill/>
            <a:ln>
              <a:noFill/>
            </a:ln>
          </p:spPr>
        </p:pic>
      </p:grpSp>
      <p:grpSp>
        <p:nvGrpSpPr>
          <p:cNvPr id="52" name="Group 51"/>
          <p:cNvGrpSpPr/>
          <p:nvPr/>
        </p:nvGrpSpPr>
        <p:grpSpPr>
          <a:xfrm>
            <a:off x="3899912" y="3915723"/>
            <a:ext cx="1737360" cy="1737360"/>
            <a:chOff x="3899912" y="3915723"/>
            <a:chExt cx="1737360" cy="1737360"/>
          </a:xfrm>
        </p:grpSpPr>
        <p:sp>
          <p:nvSpPr>
            <p:cNvPr id="40" name="Rounded Rectangle 22"/>
            <p:cNvSpPr/>
            <p:nvPr/>
          </p:nvSpPr>
          <p:spPr>
            <a:xfrm>
              <a:off x="3899912" y="3915723"/>
              <a:ext cx="1737360" cy="1737360"/>
            </a:xfrm>
            <a:prstGeom prst="roundRect">
              <a:avLst>
                <a:gd name="adj" fmla="val 0"/>
              </a:avLst>
            </a:prstGeom>
            <a:solidFill>
              <a:srgbClr val="66AA4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lnSpc>
                  <a:spcPct val="150000"/>
                </a:lnSpc>
              </a:pPr>
              <a:r>
                <a:rPr lang="en-US" sz="1600" b="1" dirty="0"/>
                <a:t>Sponsorship</a:t>
              </a:r>
            </a:p>
          </p:txBody>
        </p:sp>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6220" y="4474315"/>
              <a:ext cx="752475" cy="857250"/>
            </a:xfrm>
            <a:prstGeom prst="rect">
              <a:avLst/>
            </a:prstGeom>
          </p:spPr>
        </p:pic>
      </p:grpSp>
      <p:grpSp>
        <p:nvGrpSpPr>
          <p:cNvPr id="51" name="Group 50"/>
          <p:cNvGrpSpPr/>
          <p:nvPr/>
        </p:nvGrpSpPr>
        <p:grpSpPr>
          <a:xfrm>
            <a:off x="1909398" y="3942538"/>
            <a:ext cx="1737360" cy="1737360"/>
            <a:chOff x="1909398" y="3942538"/>
            <a:chExt cx="1737360" cy="1737360"/>
          </a:xfrm>
        </p:grpSpPr>
        <p:sp>
          <p:nvSpPr>
            <p:cNvPr id="39" name="Rounded Rectangle 21"/>
            <p:cNvSpPr/>
            <p:nvPr/>
          </p:nvSpPr>
          <p:spPr>
            <a:xfrm>
              <a:off x="1909398" y="3942538"/>
              <a:ext cx="1737360" cy="1737360"/>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spcBef>
                  <a:spcPts val="0"/>
                </a:spcBef>
                <a:tabLst>
                  <a:tab pos="347663" algn="l"/>
                </a:tabLst>
              </a:pPr>
              <a:r>
                <a:rPr lang="en-IN" sz="1600" b="1" dirty="0">
                  <a:solidFill>
                    <a:schemeClr val="bg1"/>
                  </a:solidFill>
                  <a:cs typeface="Arial" charset="0"/>
                </a:rPr>
                <a:t>Objective</a:t>
              </a:r>
            </a:p>
          </p:txBody>
        </p:sp>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1035" y="4644438"/>
              <a:ext cx="828675" cy="676275"/>
            </a:xfrm>
            <a:prstGeom prst="rect">
              <a:avLst/>
            </a:prstGeom>
          </p:spPr>
        </p:pic>
      </p:grpSp>
      <p:grpSp>
        <p:nvGrpSpPr>
          <p:cNvPr id="53" name="Group 52"/>
          <p:cNvGrpSpPr/>
          <p:nvPr/>
        </p:nvGrpSpPr>
        <p:grpSpPr>
          <a:xfrm>
            <a:off x="5908088" y="3920061"/>
            <a:ext cx="1737360" cy="1737360"/>
            <a:chOff x="5908088" y="3920061"/>
            <a:chExt cx="1737360" cy="1737360"/>
          </a:xfrm>
        </p:grpSpPr>
        <p:sp>
          <p:nvSpPr>
            <p:cNvPr id="47" name="Rounded Rectangle 34"/>
            <p:cNvSpPr/>
            <p:nvPr/>
          </p:nvSpPr>
          <p:spPr>
            <a:xfrm>
              <a:off x="5908088" y="3920061"/>
              <a:ext cx="1737360" cy="1737360"/>
            </a:xfrm>
            <a:prstGeom prst="roundRect">
              <a:avLst>
                <a:gd name="adj" fmla="val 0"/>
              </a:avLst>
            </a:prstGeom>
            <a:solidFill>
              <a:srgbClr val="24519F"/>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r>
                <a:rPr lang="en-IN" sz="1600" b="1" dirty="0">
                  <a:solidFill>
                    <a:schemeClr val="bg1"/>
                  </a:solidFill>
                  <a:cs typeface="Arial" charset="0"/>
                </a:rPr>
                <a:t>Audience</a:t>
              </a:r>
            </a:p>
          </p:txBody>
        </p:sp>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1943" y="4552204"/>
              <a:ext cx="1009650" cy="828675"/>
            </a:xfrm>
            <a:prstGeom prst="rect">
              <a:avLst/>
            </a:prstGeom>
          </p:spPr>
        </p:pic>
      </p:grpSp>
      <p:sp>
        <p:nvSpPr>
          <p:cNvPr id="50" name="Rectangle 49"/>
          <p:cNvSpPr/>
          <p:nvPr/>
        </p:nvSpPr>
        <p:spPr>
          <a:xfrm>
            <a:off x="8689050" y="1619939"/>
            <a:ext cx="3308986" cy="1493770"/>
          </a:xfrm>
          <a:prstGeom prst="rect">
            <a:avLst/>
          </a:prstGeom>
        </p:spPr>
        <p:txBody>
          <a:bodyPr/>
          <a:lstStyle/>
          <a:p>
            <a:pPr defTabSz="1734634">
              <a:spcBef>
                <a:spcPts val="800"/>
              </a:spcBef>
              <a:buFont typeface="Arial" charset="0"/>
              <a:buNone/>
            </a:pPr>
            <a:r>
              <a:rPr lang="en-US" b="1" dirty="0">
                <a:latin typeface="Arial" pitchFamily="34" charset="0"/>
                <a:ea typeface="Arial" pitchFamily="34" charset="0"/>
                <a:cs typeface="Arial Black" charset="0"/>
              </a:rPr>
              <a:t>The groundwork for developing your message is very important. It requires you to refer to the five facets of communication. </a:t>
            </a:r>
          </a:p>
        </p:txBody>
      </p:sp>
      <p:sp>
        <p:nvSpPr>
          <p:cNvPr id="5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60314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Step two: structure</a:t>
            </a:r>
          </a:p>
        </p:txBody>
      </p:sp>
      <p:grpSp>
        <p:nvGrpSpPr>
          <p:cNvPr id="37" name="Group 36"/>
          <p:cNvGrpSpPr/>
          <p:nvPr/>
        </p:nvGrpSpPr>
        <p:grpSpPr>
          <a:xfrm>
            <a:off x="6949795" y="1245438"/>
            <a:ext cx="1695443" cy="1868371"/>
            <a:chOff x="8944029" y="1762394"/>
            <a:chExt cx="2128590" cy="2278964"/>
          </a:xfrm>
          <a:solidFill>
            <a:schemeClr val="bg1">
              <a:lumMod val="75000"/>
            </a:schemeClr>
          </a:solidFill>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4" name="Rectangle 1"/>
            <p:cNvSpPr>
              <a:spLocks noChangeArrowheads="1"/>
            </p:cNvSpPr>
            <p:nvPr/>
          </p:nvSpPr>
          <p:spPr bwMode="auto">
            <a:xfrm>
              <a:off x="9161194" y="3004315"/>
              <a:ext cx="1886364"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Deliver</a:t>
              </a:r>
            </a:p>
          </p:txBody>
        </p:sp>
        <p:sp>
          <p:nvSpPr>
            <p:cNvPr id="25" name="Oval 24"/>
            <p:cNvSpPr/>
            <p:nvPr/>
          </p:nvSpPr>
          <p:spPr>
            <a:xfrm>
              <a:off x="9394709" y="1762394"/>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a:solidFill>
              <a:schemeClr val="bg1"/>
            </a:solidFill>
            <a:ln>
              <a:noFill/>
            </a:ln>
          </p:spPr>
        </p:pic>
      </p:grpSp>
      <p:grpSp>
        <p:nvGrpSpPr>
          <p:cNvPr id="36" name="Group 35"/>
          <p:cNvGrpSpPr/>
          <p:nvPr/>
        </p:nvGrpSpPr>
        <p:grpSpPr>
          <a:xfrm>
            <a:off x="5255907" y="1663253"/>
            <a:ext cx="1846901" cy="1809788"/>
            <a:chOff x="6817391" y="2272028"/>
            <a:chExt cx="2318742" cy="2207507"/>
          </a:xfrm>
          <a:solidFill>
            <a:schemeClr val="bg1">
              <a:lumMod val="75000"/>
            </a:schemeClr>
          </a:solidFill>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97289"/>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a:solidFill>
              <a:schemeClr val="bg1"/>
            </a:solidFill>
            <a:ln>
              <a:noFill/>
            </a:ln>
          </p:spPr>
        </p:pic>
      </p:grpSp>
      <p:grpSp>
        <p:nvGrpSpPr>
          <p:cNvPr id="35" name="Group 34"/>
          <p:cNvGrpSpPr/>
          <p:nvPr/>
        </p:nvGrpSpPr>
        <p:grpSpPr>
          <a:xfrm>
            <a:off x="3562017" y="1246349"/>
            <a:ext cx="1846901" cy="1867459"/>
            <a:chOff x="4690752" y="1763505"/>
            <a:chExt cx="2318742" cy="2277851"/>
          </a:xfrm>
          <a:solidFill>
            <a:schemeClr val="bg1">
              <a:lumMod val="75000"/>
            </a:schemeClr>
          </a:solidFill>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0" name="Rectangle 1"/>
            <p:cNvSpPr>
              <a:spLocks noChangeArrowheads="1"/>
            </p:cNvSpPr>
            <p:nvPr/>
          </p:nvSpPr>
          <p:spPr bwMode="auto">
            <a:xfrm>
              <a:off x="4861409" y="301553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a:solidFill>
              <a:schemeClr val="bg1"/>
            </a:solidFill>
            <a:ln>
              <a:noFill/>
            </a:ln>
          </p:spPr>
        </p:pic>
      </p:grpSp>
      <p:grpSp>
        <p:nvGrpSpPr>
          <p:cNvPr id="34" name="Group 33"/>
          <p:cNvGrpSpPr/>
          <p:nvPr/>
        </p:nvGrpSpPr>
        <p:grpSpPr>
          <a:xfrm>
            <a:off x="1868129" y="1663155"/>
            <a:ext cx="1846901" cy="1851562"/>
            <a:chOff x="2564114" y="2271908"/>
            <a:chExt cx="2318742" cy="2258461"/>
          </a:xfrm>
          <a:solidFill>
            <a:srgbClr val="FF8603"/>
          </a:solidFill>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rgbClr val="FF8603"/>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grpFill/>
            <a:ln>
              <a:solidFill>
                <a:srgbClr val="FF8603"/>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solidFill>
                <a:srgbClr val="FF8603"/>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2064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a:noFill/>
            <a:ln>
              <a:noFill/>
            </a:ln>
          </p:spPr>
        </p:pic>
      </p:grpSp>
      <p:grpSp>
        <p:nvGrpSpPr>
          <p:cNvPr id="33" name="Group 32"/>
          <p:cNvGrpSpPr/>
          <p:nvPr/>
        </p:nvGrpSpPr>
        <p:grpSpPr>
          <a:xfrm>
            <a:off x="174240" y="1246349"/>
            <a:ext cx="1846901" cy="1867360"/>
            <a:chOff x="437475" y="1763505"/>
            <a:chExt cx="2318742" cy="2277731"/>
          </a:xfrm>
          <a:solidFill>
            <a:schemeClr val="bg1">
              <a:lumMod val="75000"/>
            </a:schemeClr>
          </a:solidFill>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4" name="Rectangle 1"/>
            <p:cNvSpPr>
              <a:spLocks noChangeArrowheads="1"/>
            </p:cNvSpPr>
            <p:nvPr/>
          </p:nvSpPr>
          <p:spPr bwMode="auto">
            <a:xfrm>
              <a:off x="767382" y="3020642"/>
              <a:ext cx="1341189" cy="389689"/>
            </a:xfrm>
            <a:prstGeom prst="rect">
              <a:avLst/>
            </a:prstGeom>
            <a:grpFill/>
            <a:ln w="9525">
              <a:noFill/>
              <a:miter lim="800000"/>
              <a:headEnd/>
              <a:tailEnd/>
            </a:ln>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a:solidFill>
              <a:schemeClr val="bg1"/>
            </a:solidFill>
            <a:ln>
              <a:solidFill>
                <a:schemeClr val="tx1">
                  <a:lumMod val="50000"/>
                  <a:lumOff val="50000"/>
                </a:schemeClr>
              </a:solidFill>
            </a:ln>
          </p:spPr>
        </p:pic>
      </p:grpSp>
      <p:sp>
        <p:nvSpPr>
          <p:cNvPr id="50" name="Text Placeholder 3"/>
          <p:cNvSpPr>
            <a:spLocks noGrp="1"/>
          </p:cNvSpPr>
          <p:nvPr>
            <p:ph type="body" sz="quarter" idx="4294967295"/>
          </p:nvPr>
        </p:nvSpPr>
        <p:spPr>
          <a:xfrm>
            <a:off x="8775926" y="1666136"/>
            <a:ext cx="3199886" cy="1447573"/>
          </a:xfrm>
          <a:prstGeom prst="rect">
            <a:avLst/>
          </a:prstGeom>
        </p:spPr>
        <p:txBody>
          <a:bodyPr/>
          <a:lstStyle/>
          <a:p>
            <a:pPr>
              <a:lnSpc>
                <a:spcPct val="100000"/>
              </a:lnSpc>
            </a:pPr>
            <a:r>
              <a:rPr lang="en-US" sz="1800" dirty="0">
                <a:latin typeface="Arial" pitchFamily="34" charset="0"/>
                <a:ea typeface="Arial" pitchFamily="34" charset="0"/>
              </a:rPr>
              <a:t>Creating a message outline helps structure the message appropriately, without which it may fail to meet its intended purpose. </a:t>
            </a:r>
            <a:endParaRPr lang="en-US" sz="1800" dirty="0"/>
          </a:p>
        </p:txBody>
      </p:sp>
      <p:sp>
        <p:nvSpPr>
          <p:cNvPr id="32" name="TextBox 31"/>
          <p:cNvSpPr txBox="1"/>
          <p:nvPr/>
        </p:nvSpPr>
        <p:spPr>
          <a:xfrm>
            <a:off x="1872423" y="3948545"/>
            <a:ext cx="7529005" cy="2161309"/>
          </a:xfrm>
          <a:prstGeom prst="rect">
            <a:avLst/>
          </a:prstGeom>
        </p:spPr>
        <p:txBody>
          <a:bodyPr vert="horz" wrap="square" lIns="0" tIns="0" rIns="0" bIns="0" rtlCol="0">
            <a:noAutofit/>
          </a:bodyPr>
          <a:lstStyle/>
          <a:p>
            <a:pPr>
              <a:lnSpc>
                <a:spcPct val="150000"/>
              </a:lnSpc>
            </a:pPr>
            <a:r>
              <a:rPr lang="en-US" b="1" dirty="0"/>
              <a:t>Structuring a message includes identifying the</a:t>
            </a:r>
            <a:r>
              <a:rPr lang="en-US" dirty="0"/>
              <a:t>:</a:t>
            </a:r>
          </a:p>
          <a:p>
            <a:pPr marL="285750" indent="-285750">
              <a:lnSpc>
                <a:spcPct val="150000"/>
              </a:lnSpc>
              <a:buFont typeface="Arial" panose="020B0604020202020204" pitchFamily="34" charset="0"/>
              <a:buChar char="•"/>
            </a:pPr>
            <a:r>
              <a:rPr lang="en-US" dirty="0"/>
              <a:t>Main message to be communicated</a:t>
            </a:r>
          </a:p>
          <a:p>
            <a:pPr marL="285750" indent="-285750">
              <a:lnSpc>
                <a:spcPct val="150000"/>
              </a:lnSpc>
              <a:buFont typeface="Arial" panose="020B0604020202020204" pitchFamily="34" charset="0"/>
              <a:buChar char="•"/>
            </a:pPr>
            <a:r>
              <a:rPr lang="en-US" dirty="0"/>
              <a:t>Conclusion and recommendations</a:t>
            </a:r>
          </a:p>
          <a:p>
            <a:pPr marL="285750" indent="-285750">
              <a:lnSpc>
                <a:spcPct val="150000"/>
              </a:lnSpc>
              <a:buFont typeface="Arial" panose="020B0604020202020204" pitchFamily="34" charset="0"/>
              <a:buChar char="•"/>
            </a:pPr>
            <a:r>
              <a:rPr lang="en-US" dirty="0"/>
              <a:t>Facts to support this conclusion</a:t>
            </a:r>
          </a:p>
        </p:txBody>
      </p:sp>
      <p:sp>
        <p:nvSpPr>
          <p:cNvPr id="6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12</a:t>
            </a:fld>
            <a:endParaRPr lang="en-US" dirty="0">
              <a:solidFill>
                <a:schemeClr val="tx1"/>
              </a:solidFill>
              <a:latin typeface="Calibri" panose="020F0502020204030204"/>
            </a:endParaRPr>
          </a:p>
        </p:txBody>
      </p:sp>
      <p:grpSp>
        <p:nvGrpSpPr>
          <p:cNvPr id="38" name="Group 37"/>
          <p:cNvGrpSpPr/>
          <p:nvPr/>
        </p:nvGrpSpPr>
        <p:grpSpPr>
          <a:xfrm>
            <a:off x="7599990" y="3213482"/>
            <a:ext cx="1338845" cy="1032822"/>
            <a:chOff x="7599990" y="3213482"/>
            <a:chExt cx="1338845" cy="1032822"/>
          </a:xfrm>
        </p:grpSpPr>
        <p:sp>
          <p:nvSpPr>
            <p:cNvPr id="78" name="Freeform 33"/>
            <p:cNvSpPr/>
            <p:nvPr/>
          </p:nvSpPr>
          <p:spPr>
            <a:xfrm>
              <a:off x="7599990" y="3213482"/>
              <a:ext cx="1316083" cy="1032822"/>
            </a:xfrm>
            <a:custGeom>
              <a:avLst/>
              <a:gdLst>
                <a:gd name="connsiteX0" fmla="*/ 771990 w 1543980"/>
                <a:gd name="connsiteY0" fmla="*/ 0 h 1331017"/>
                <a:gd name="connsiteX1" fmla="*/ 1543980 w 1543980"/>
                <a:gd name="connsiteY1" fmla="*/ 1331017 h 1331017"/>
                <a:gd name="connsiteX2" fmla="*/ 0 w 1543980"/>
                <a:gd name="connsiteY2" fmla="*/ 1331017 h 1331017"/>
                <a:gd name="connsiteX3" fmla="*/ 771990 w 1543980"/>
                <a:gd name="connsiteY3" fmla="*/ 0 h 1331017"/>
              </a:gdLst>
              <a:ahLst/>
              <a:cxnLst>
                <a:cxn ang="0">
                  <a:pos x="connsiteX0" y="connsiteY0"/>
                </a:cxn>
                <a:cxn ang="0">
                  <a:pos x="connsiteX1" y="connsiteY1"/>
                </a:cxn>
                <a:cxn ang="0">
                  <a:pos x="connsiteX2" y="connsiteY2"/>
                </a:cxn>
                <a:cxn ang="0">
                  <a:pos x="connsiteX3" y="connsiteY3"/>
                </a:cxn>
              </a:cxnLst>
              <a:rect l="l" t="t" r="r" b="b"/>
              <a:pathLst>
                <a:path w="1543980" h="1331017">
                  <a:moveTo>
                    <a:pt x="771990" y="0"/>
                  </a:moveTo>
                  <a:lnTo>
                    <a:pt x="1543980" y="1331017"/>
                  </a:lnTo>
                  <a:lnTo>
                    <a:pt x="0" y="1331017"/>
                  </a:lnTo>
                  <a:lnTo>
                    <a:pt x="771990" y="0"/>
                  </a:lnTo>
                  <a:close/>
                </a:path>
              </a:pathLst>
            </a:custGeom>
            <a:solidFill>
              <a:schemeClr val="accent3">
                <a:lumMod val="75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200" b="1" dirty="0">
                <a:solidFill>
                  <a:schemeClr val="bg1"/>
                </a:solidFill>
                <a:latin typeface="+mj-lt"/>
                <a:cs typeface="Arial" pitchFamily="34" charset="0"/>
              </a:endParaRPr>
            </a:p>
          </p:txBody>
        </p:sp>
        <p:sp>
          <p:nvSpPr>
            <p:cNvPr id="81" name="Rectangle 80"/>
            <p:cNvSpPr/>
            <p:nvPr/>
          </p:nvSpPr>
          <p:spPr>
            <a:xfrm>
              <a:off x="7599990" y="3784794"/>
              <a:ext cx="1338845" cy="404923"/>
            </a:xfrm>
            <a:prstGeom prst="rect">
              <a:avLst/>
            </a:prstGeom>
          </p:spPr>
          <p:txBody>
            <a:bodyPr wrap="square">
              <a:spAutoFit/>
            </a:bodyPr>
            <a:lstStyle/>
            <a:p>
              <a:pPr lvl="0" algn="ctr">
                <a:lnSpc>
                  <a:spcPct val="100000"/>
                </a:lnSpc>
                <a:spcAft>
                  <a:spcPts val="0"/>
                </a:spcAft>
              </a:pPr>
              <a:r>
                <a:rPr lang="en-US" sz="1200" b="1" dirty="0">
                  <a:latin typeface="+mj-lt"/>
                </a:rPr>
                <a:t>Main </a:t>
              </a:r>
            </a:p>
            <a:p>
              <a:pPr lvl="0" algn="ctr">
                <a:lnSpc>
                  <a:spcPct val="100000"/>
                </a:lnSpc>
                <a:spcAft>
                  <a:spcPts val="0"/>
                </a:spcAft>
              </a:pPr>
              <a:r>
                <a:rPr lang="en-US" sz="1200" b="1" dirty="0">
                  <a:latin typeface="+mj-lt"/>
                </a:rPr>
                <a:t>Message</a:t>
              </a:r>
            </a:p>
          </p:txBody>
        </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3425" y="3482017"/>
              <a:ext cx="369214" cy="302497"/>
            </a:xfrm>
            <a:prstGeom prst="rect">
              <a:avLst/>
            </a:prstGeom>
            <a:noFill/>
            <a:ln>
              <a:noFill/>
            </a:ln>
          </p:spPr>
        </p:pic>
      </p:grpSp>
      <p:grpSp>
        <p:nvGrpSpPr>
          <p:cNvPr id="87" name="Group 86"/>
          <p:cNvGrpSpPr/>
          <p:nvPr/>
        </p:nvGrpSpPr>
        <p:grpSpPr>
          <a:xfrm>
            <a:off x="6941949" y="4246303"/>
            <a:ext cx="2632167" cy="1032822"/>
            <a:chOff x="6941949" y="4246303"/>
            <a:chExt cx="2632167" cy="1032822"/>
          </a:xfrm>
        </p:grpSpPr>
        <p:sp>
          <p:nvSpPr>
            <p:cNvPr id="80" name="Freeform 35"/>
            <p:cNvSpPr/>
            <p:nvPr/>
          </p:nvSpPr>
          <p:spPr>
            <a:xfrm>
              <a:off x="6941949" y="4246303"/>
              <a:ext cx="2632167" cy="1032822"/>
            </a:xfrm>
            <a:custGeom>
              <a:avLst/>
              <a:gdLst>
                <a:gd name="connsiteX0" fmla="*/ 771990 w 3087960"/>
                <a:gd name="connsiteY0" fmla="*/ 0 h 1331017"/>
                <a:gd name="connsiteX1" fmla="*/ 2315970 w 3087960"/>
                <a:gd name="connsiteY1" fmla="*/ 0 h 1331017"/>
                <a:gd name="connsiteX2" fmla="*/ 3087960 w 3087960"/>
                <a:gd name="connsiteY2" fmla="*/ 1331017 h 1331017"/>
                <a:gd name="connsiteX3" fmla="*/ 0 w 3087960"/>
                <a:gd name="connsiteY3" fmla="*/ 1331017 h 1331017"/>
                <a:gd name="connsiteX4" fmla="*/ 771990 w 3087960"/>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960" h="1331017">
                  <a:moveTo>
                    <a:pt x="771990" y="0"/>
                  </a:moveTo>
                  <a:lnTo>
                    <a:pt x="2315970" y="0"/>
                  </a:lnTo>
                  <a:lnTo>
                    <a:pt x="3087960" y="1331017"/>
                  </a:lnTo>
                  <a:lnTo>
                    <a:pt x="0" y="1331017"/>
                  </a:lnTo>
                  <a:lnTo>
                    <a:pt x="771990" y="0"/>
                  </a:lnTo>
                  <a:close/>
                </a:path>
              </a:pathLst>
            </a:custGeom>
            <a:solidFill>
              <a:schemeClr val="accent1">
                <a:lumMod val="60000"/>
                <a:lumOff val="40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200" b="1" dirty="0">
                <a:solidFill>
                  <a:schemeClr val="bg1"/>
                </a:solidFill>
                <a:latin typeface="+mj-lt"/>
                <a:cs typeface="Arial" pitchFamily="34" charset="0"/>
              </a:endParaRPr>
            </a:p>
          </p:txBody>
        </p:sp>
        <p:pic>
          <p:nvPicPr>
            <p:cNvPr id="83" name="Picture 8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7261" y="4560183"/>
              <a:ext cx="333720" cy="405061"/>
            </a:xfrm>
            <a:prstGeom prst="rect">
              <a:avLst/>
            </a:prstGeom>
          </p:spPr>
        </p:pic>
        <p:sp>
          <p:nvSpPr>
            <p:cNvPr id="84" name="Rectangle 83"/>
            <p:cNvSpPr/>
            <p:nvPr/>
          </p:nvSpPr>
          <p:spPr>
            <a:xfrm>
              <a:off x="8029237" y="4643964"/>
              <a:ext cx="1041181" cy="242954"/>
            </a:xfrm>
            <a:prstGeom prst="rect">
              <a:avLst/>
            </a:prstGeom>
          </p:spPr>
          <p:txBody>
            <a:bodyPr wrap="square">
              <a:spAutoFit/>
            </a:bodyPr>
            <a:lstStyle/>
            <a:p>
              <a:pPr lvl="0"/>
              <a:r>
                <a:rPr lang="en-US" sz="1200" b="1" dirty="0">
                  <a:latin typeface="+mj-lt"/>
                </a:rPr>
                <a:t>Key Lines</a:t>
              </a:r>
            </a:p>
          </p:txBody>
        </p:sp>
      </p:grpSp>
      <p:grpSp>
        <p:nvGrpSpPr>
          <p:cNvPr id="88" name="Group 87"/>
          <p:cNvGrpSpPr/>
          <p:nvPr/>
        </p:nvGrpSpPr>
        <p:grpSpPr>
          <a:xfrm>
            <a:off x="6283908" y="5279124"/>
            <a:ext cx="3948249" cy="1032822"/>
            <a:chOff x="6283908" y="5279124"/>
            <a:chExt cx="3948249" cy="1032822"/>
          </a:xfrm>
        </p:grpSpPr>
        <p:sp>
          <p:nvSpPr>
            <p:cNvPr id="79" name="Freeform 34"/>
            <p:cNvSpPr/>
            <p:nvPr/>
          </p:nvSpPr>
          <p:spPr>
            <a:xfrm>
              <a:off x="6283908" y="5279124"/>
              <a:ext cx="3948249" cy="1032822"/>
            </a:xfrm>
            <a:custGeom>
              <a:avLst/>
              <a:gdLst>
                <a:gd name="connsiteX0" fmla="*/ 771990 w 4631939"/>
                <a:gd name="connsiteY0" fmla="*/ 0 h 1331017"/>
                <a:gd name="connsiteX1" fmla="*/ 3859950 w 4631939"/>
                <a:gd name="connsiteY1" fmla="*/ 0 h 1331017"/>
                <a:gd name="connsiteX2" fmla="*/ 4631939 w 4631939"/>
                <a:gd name="connsiteY2" fmla="*/ 1331017 h 1331017"/>
                <a:gd name="connsiteX3" fmla="*/ 0 w 4631939"/>
                <a:gd name="connsiteY3" fmla="*/ 1331017 h 1331017"/>
                <a:gd name="connsiteX4" fmla="*/ 771990 w 4631939"/>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939" h="1331017">
                  <a:moveTo>
                    <a:pt x="771990" y="0"/>
                  </a:moveTo>
                  <a:lnTo>
                    <a:pt x="3859950" y="0"/>
                  </a:lnTo>
                  <a:lnTo>
                    <a:pt x="4631939" y="1331017"/>
                  </a:lnTo>
                  <a:lnTo>
                    <a:pt x="0" y="1331017"/>
                  </a:lnTo>
                  <a:lnTo>
                    <a:pt x="771990" y="0"/>
                  </a:lnTo>
                  <a:close/>
                </a:path>
              </a:pathLst>
            </a:custGeom>
            <a:solidFill>
              <a:schemeClr val="accent5">
                <a:lumMod val="75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200" b="1" dirty="0">
                <a:solidFill>
                  <a:schemeClr val="bg1"/>
                </a:solidFill>
                <a:latin typeface="+mj-lt"/>
                <a:cs typeface="Arial" pitchFamily="34" charset="0"/>
              </a:endParaRPr>
            </a:p>
          </p:txBody>
        </p:sp>
        <p:sp>
          <p:nvSpPr>
            <p:cNvPr id="85" name="Rectangle 84"/>
            <p:cNvSpPr/>
            <p:nvPr/>
          </p:nvSpPr>
          <p:spPr>
            <a:xfrm>
              <a:off x="7649562" y="5654774"/>
              <a:ext cx="2204708" cy="242954"/>
            </a:xfrm>
            <a:prstGeom prst="rect">
              <a:avLst/>
            </a:prstGeom>
          </p:spPr>
          <p:txBody>
            <a:bodyPr wrap="square">
              <a:spAutoFit/>
            </a:bodyPr>
            <a:lstStyle/>
            <a:p>
              <a:pPr lvl="0"/>
              <a:r>
                <a:rPr lang="en-US" sz="1200" b="1" dirty="0">
                  <a:latin typeface="+mj-lt"/>
                </a:rPr>
                <a:t>Supporting Details</a:t>
              </a:r>
            </a:p>
          </p:txBody>
        </p:sp>
        <p:pic>
          <p:nvPicPr>
            <p:cNvPr id="86" name="Picture 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9479" y="5554303"/>
              <a:ext cx="432053" cy="482464"/>
            </a:xfrm>
            <a:prstGeom prst="rect">
              <a:avLst/>
            </a:prstGeom>
          </p:spPr>
        </p:pic>
      </p:grpSp>
    </p:spTree>
    <p:extLst>
      <p:ext uri="{BB962C8B-B14F-4D97-AF65-F5344CB8AC3E}">
        <p14:creationId xmlns:p14="http://schemas.microsoft.com/office/powerpoint/2010/main" val="230198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018" y="332076"/>
            <a:ext cx="10995427" cy="776139"/>
          </a:xfrm>
        </p:spPr>
        <p:txBody>
          <a:bodyPr/>
          <a:lstStyle/>
          <a:p>
            <a:r>
              <a:rPr lang="en-US" dirty="0"/>
              <a:t>the pyramid model</a:t>
            </a:r>
          </a:p>
        </p:txBody>
      </p:sp>
      <p:sp>
        <p:nvSpPr>
          <p:cNvPr id="51" name="Rectangle 50"/>
          <p:cNvSpPr/>
          <p:nvPr/>
        </p:nvSpPr>
        <p:spPr>
          <a:xfrm>
            <a:off x="358951" y="1108215"/>
            <a:ext cx="3231432" cy="3327033"/>
          </a:xfrm>
          <a:prstGeom prst="rect">
            <a:avLst/>
          </a:prstGeom>
        </p:spPr>
        <p:txBody>
          <a:bodyPr vert="horz" wrap="square" lIns="0" tIns="0" rIns="0" bIns="0" rtlCol="0">
            <a:noAutofit/>
          </a:bodyPr>
          <a:lstStyle/>
          <a:p>
            <a:pPr>
              <a:lnSpc>
                <a:spcPct val="150000"/>
              </a:lnSpc>
            </a:pPr>
            <a:r>
              <a:rPr lang="en-US" sz="2200" dirty="0"/>
              <a:t>The Pyramid model is an effective and logical communication structure that helps you develop strong core messages for presenting an idea.</a:t>
            </a:r>
          </a:p>
          <a:p>
            <a:pPr marL="342900" indent="-342900">
              <a:lnSpc>
                <a:spcPct val="150000"/>
              </a:lnSpc>
              <a:buFont typeface="Arial" panose="020B0604020202020204" pitchFamily="34" charset="0"/>
              <a:buChar char="•"/>
            </a:pPr>
            <a:endParaRPr lang="en-US" sz="2200" dirty="0"/>
          </a:p>
          <a:p>
            <a:pPr marL="342900" indent="-342900">
              <a:lnSpc>
                <a:spcPct val="150000"/>
              </a:lnSpc>
              <a:buFont typeface="Arial" panose="020B0604020202020204" pitchFamily="34" charset="0"/>
              <a:buChar char="•"/>
            </a:pPr>
            <a:endParaRPr lang="en-US" sz="2200" dirty="0"/>
          </a:p>
        </p:txBody>
      </p:sp>
      <p:grpSp>
        <p:nvGrpSpPr>
          <p:cNvPr id="49" name="Group 48"/>
          <p:cNvGrpSpPr/>
          <p:nvPr/>
        </p:nvGrpSpPr>
        <p:grpSpPr>
          <a:xfrm>
            <a:off x="2400299" y="1013622"/>
            <a:ext cx="9791701" cy="4960286"/>
            <a:chOff x="236483" y="2210139"/>
            <a:chExt cx="8566185" cy="3993050"/>
          </a:xfrm>
        </p:grpSpPr>
        <p:sp>
          <p:nvSpPr>
            <p:cNvPr id="50" name="Freeform 24"/>
            <p:cNvSpPr/>
            <p:nvPr/>
          </p:nvSpPr>
          <p:spPr>
            <a:xfrm>
              <a:off x="4332996" y="4888414"/>
              <a:ext cx="4355393" cy="1314775"/>
            </a:xfrm>
            <a:custGeom>
              <a:avLst/>
              <a:gdLst>
                <a:gd name="connsiteX0" fmla="*/ 0 w 4355393"/>
                <a:gd name="connsiteY0" fmla="*/ 0 h 1314775"/>
                <a:gd name="connsiteX1" fmla="*/ 4355393 w 4355393"/>
                <a:gd name="connsiteY1" fmla="*/ 0 h 1314775"/>
                <a:gd name="connsiteX2" fmla="*/ 4355393 w 4355393"/>
                <a:gd name="connsiteY2" fmla="*/ 1314775 h 1314775"/>
                <a:gd name="connsiteX3" fmla="*/ 762570 w 4355393"/>
                <a:gd name="connsiteY3" fmla="*/ 1314775 h 1314775"/>
                <a:gd name="connsiteX4" fmla="*/ 0 w 4355393"/>
                <a:gd name="connsiteY4" fmla="*/ 0 h 131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393" h="1314775">
                  <a:moveTo>
                    <a:pt x="0" y="0"/>
                  </a:moveTo>
                  <a:lnTo>
                    <a:pt x="4355393" y="0"/>
                  </a:lnTo>
                  <a:lnTo>
                    <a:pt x="4355393" y="1314775"/>
                  </a:lnTo>
                  <a:lnTo>
                    <a:pt x="762570" y="1314775"/>
                  </a:lnTo>
                  <a:lnTo>
                    <a:pt x="0" y="0"/>
                  </a:lnTo>
                  <a:close/>
                </a:path>
              </a:pathLst>
            </a:cu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Arial" pitchFamily="34" charset="0"/>
                <a:cs typeface="Arial" pitchFamily="34" charset="0"/>
              </a:endParaRPr>
            </a:p>
          </p:txBody>
        </p:sp>
        <p:sp>
          <p:nvSpPr>
            <p:cNvPr id="53" name="Freeform 25"/>
            <p:cNvSpPr/>
            <p:nvPr/>
          </p:nvSpPr>
          <p:spPr>
            <a:xfrm>
              <a:off x="3571586" y="3556575"/>
              <a:ext cx="5116803" cy="1314775"/>
            </a:xfrm>
            <a:custGeom>
              <a:avLst/>
              <a:gdLst>
                <a:gd name="connsiteX0" fmla="*/ 0 w 5116803"/>
                <a:gd name="connsiteY0" fmla="*/ 0 h 1314775"/>
                <a:gd name="connsiteX1" fmla="*/ 5116803 w 5116803"/>
                <a:gd name="connsiteY1" fmla="*/ 0 h 1314775"/>
                <a:gd name="connsiteX2" fmla="*/ 5116803 w 5116803"/>
                <a:gd name="connsiteY2" fmla="*/ 1314775 h 1314775"/>
                <a:gd name="connsiteX3" fmla="*/ 762570 w 5116803"/>
                <a:gd name="connsiteY3" fmla="*/ 1314775 h 1314775"/>
                <a:gd name="connsiteX4" fmla="*/ 0 w 5116803"/>
                <a:gd name="connsiteY4" fmla="*/ 0 h 131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803" h="1314775">
                  <a:moveTo>
                    <a:pt x="0" y="0"/>
                  </a:moveTo>
                  <a:lnTo>
                    <a:pt x="5116803" y="0"/>
                  </a:lnTo>
                  <a:lnTo>
                    <a:pt x="5116803" y="1314775"/>
                  </a:lnTo>
                  <a:lnTo>
                    <a:pt x="762570" y="1314775"/>
                  </a:lnTo>
                  <a:lnTo>
                    <a:pt x="0" y="0"/>
                  </a:lnTo>
                  <a:close/>
                </a:path>
              </a:pathLst>
            </a:custGeom>
            <a:solidFill>
              <a:schemeClr val="accent1">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Arial" pitchFamily="34" charset="0"/>
                <a:cs typeface="Arial" pitchFamily="34" charset="0"/>
              </a:endParaRPr>
            </a:p>
          </p:txBody>
        </p:sp>
        <p:sp>
          <p:nvSpPr>
            <p:cNvPr id="54" name="Freeform 26"/>
            <p:cNvSpPr/>
            <p:nvPr/>
          </p:nvSpPr>
          <p:spPr>
            <a:xfrm>
              <a:off x="2791070" y="2222838"/>
              <a:ext cx="5897319" cy="1314775"/>
            </a:xfrm>
            <a:custGeom>
              <a:avLst/>
              <a:gdLst>
                <a:gd name="connsiteX0" fmla="*/ 0 w 5897319"/>
                <a:gd name="connsiteY0" fmla="*/ 0 h 1314775"/>
                <a:gd name="connsiteX1" fmla="*/ 5897319 w 5897319"/>
                <a:gd name="connsiteY1" fmla="*/ 0 h 1314775"/>
                <a:gd name="connsiteX2" fmla="*/ 5897319 w 5897319"/>
                <a:gd name="connsiteY2" fmla="*/ 1314775 h 1314775"/>
                <a:gd name="connsiteX3" fmla="*/ 762570 w 5897319"/>
                <a:gd name="connsiteY3" fmla="*/ 1314775 h 1314775"/>
                <a:gd name="connsiteX4" fmla="*/ 0 w 5897319"/>
                <a:gd name="connsiteY4" fmla="*/ 0 h 131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7319" h="1314775">
                  <a:moveTo>
                    <a:pt x="0" y="0"/>
                  </a:moveTo>
                  <a:lnTo>
                    <a:pt x="5897319" y="0"/>
                  </a:lnTo>
                  <a:lnTo>
                    <a:pt x="5897319" y="1314775"/>
                  </a:lnTo>
                  <a:lnTo>
                    <a:pt x="762570" y="1314775"/>
                  </a:lnTo>
                  <a:lnTo>
                    <a:pt x="0" y="0"/>
                  </a:lnTo>
                  <a:close/>
                </a:path>
              </a:pathLst>
            </a:custGeom>
            <a:solidFill>
              <a:schemeClr val="accent3">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Arial" pitchFamily="34" charset="0"/>
                <a:cs typeface="Arial" pitchFamily="34" charset="0"/>
              </a:endParaRPr>
            </a:p>
          </p:txBody>
        </p:sp>
        <p:sp>
          <p:nvSpPr>
            <p:cNvPr id="58" name="TextBox 57"/>
            <p:cNvSpPr txBox="1"/>
            <p:nvPr/>
          </p:nvSpPr>
          <p:spPr>
            <a:xfrm>
              <a:off x="3584286" y="2587838"/>
              <a:ext cx="4757532" cy="707886"/>
            </a:xfrm>
            <a:prstGeom prst="rect">
              <a:avLst/>
            </a:prstGeom>
            <a:noFill/>
          </p:spPr>
          <p:txBody>
            <a:bodyPr wrap="square" rtlCol="0">
              <a:spAutoFit/>
            </a:bodyPr>
            <a:lstStyle/>
            <a:p>
              <a:pPr lvl="0"/>
              <a:r>
                <a:rPr lang="en-US" sz="2000" dirty="0">
                  <a:solidFill>
                    <a:srgbClr val="362504"/>
                  </a:solidFill>
                </a:rPr>
                <a:t>The main message is the key piece of information that summarizes insights and recommendations.</a:t>
              </a:r>
            </a:p>
          </p:txBody>
        </p:sp>
        <p:sp>
          <p:nvSpPr>
            <p:cNvPr id="59" name="TextBox 58"/>
            <p:cNvSpPr txBox="1"/>
            <p:nvPr/>
          </p:nvSpPr>
          <p:spPr>
            <a:xfrm>
              <a:off x="4225823" y="3798464"/>
              <a:ext cx="4462566" cy="707886"/>
            </a:xfrm>
            <a:prstGeom prst="rect">
              <a:avLst/>
            </a:prstGeom>
            <a:noFill/>
          </p:spPr>
          <p:txBody>
            <a:bodyPr wrap="square" rtlCol="0">
              <a:spAutoFit/>
            </a:bodyPr>
            <a:lstStyle/>
            <a:p>
              <a:pPr lvl="0"/>
              <a:r>
                <a:rPr lang="en-US" sz="2000" dirty="0">
                  <a:solidFill>
                    <a:srgbClr val="001A00"/>
                  </a:solidFill>
                </a:rPr>
                <a:t>The key lines support the main message with compelling conclusions and recommendations. </a:t>
              </a:r>
            </a:p>
          </p:txBody>
        </p:sp>
        <p:sp>
          <p:nvSpPr>
            <p:cNvPr id="60" name="Rectangle 59"/>
            <p:cNvSpPr/>
            <p:nvPr/>
          </p:nvSpPr>
          <p:spPr>
            <a:xfrm>
              <a:off x="4984399" y="5129480"/>
              <a:ext cx="3818269" cy="707886"/>
            </a:xfrm>
            <a:prstGeom prst="rect">
              <a:avLst/>
            </a:prstGeom>
          </p:spPr>
          <p:txBody>
            <a:bodyPr wrap="square">
              <a:spAutoFit/>
            </a:bodyPr>
            <a:lstStyle/>
            <a:p>
              <a:pPr lvl="0"/>
              <a:r>
                <a:rPr lang="en-US" sz="2000" dirty="0">
                  <a:solidFill>
                    <a:srgbClr val="1C1302"/>
                  </a:solidFill>
                </a:rPr>
                <a:t>The supporting details include the data that supports the key lines. </a:t>
              </a:r>
            </a:p>
          </p:txBody>
        </p:sp>
        <p:cxnSp>
          <p:nvCxnSpPr>
            <p:cNvPr id="61" name="Straight Connector 60"/>
            <p:cNvCxnSpPr/>
            <p:nvPr/>
          </p:nvCxnSpPr>
          <p:spPr>
            <a:xfrm>
              <a:off x="236483" y="6203189"/>
              <a:ext cx="54391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Freeform 33"/>
            <p:cNvSpPr/>
            <p:nvPr/>
          </p:nvSpPr>
          <p:spPr>
            <a:xfrm>
              <a:off x="2010717" y="2210139"/>
              <a:ext cx="1543980" cy="1331017"/>
            </a:xfrm>
            <a:custGeom>
              <a:avLst/>
              <a:gdLst>
                <a:gd name="connsiteX0" fmla="*/ 771990 w 1543980"/>
                <a:gd name="connsiteY0" fmla="*/ 0 h 1331017"/>
                <a:gd name="connsiteX1" fmla="*/ 1543980 w 1543980"/>
                <a:gd name="connsiteY1" fmla="*/ 1331017 h 1331017"/>
                <a:gd name="connsiteX2" fmla="*/ 0 w 1543980"/>
                <a:gd name="connsiteY2" fmla="*/ 1331017 h 1331017"/>
                <a:gd name="connsiteX3" fmla="*/ 771990 w 1543980"/>
                <a:gd name="connsiteY3" fmla="*/ 0 h 1331017"/>
              </a:gdLst>
              <a:ahLst/>
              <a:cxnLst>
                <a:cxn ang="0">
                  <a:pos x="connsiteX0" y="connsiteY0"/>
                </a:cxn>
                <a:cxn ang="0">
                  <a:pos x="connsiteX1" y="connsiteY1"/>
                </a:cxn>
                <a:cxn ang="0">
                  <a:pos x="connsiteX2" y="connsiteY2"/>
                </a:cxn>
                <a:cxn ang="0">
                  <a:pos x="connsiteX3" y="connsiteY3"/>
                </a:cxn>
              </a:cxnLst>
              <a:rect l="l" t="t" r="r" b="b"/>
              <a:pathLst>
                <a:path w="1543980" h="1331017">
                  <a:moveTo>
                    <a:pt x="771990" y="0"/>
                  </a:moveTo>
                  <a:lnTo>
                    <a:pt x="1543980" y="1331017"/>
                  </a:lnTo>
                  <a:lnTo>
                    <a:pt x="0" y="1331017"/>
                  </a:lnTo>
                  <a:lnTo>
                    <a:pt x="771990" y="0"/>
                  </a:lnTo>
                  <a:close/>
                </a:path>
              </a:pathLst>
            </a:custGeom>
            <a:solidFill>
              <a:schemeClr val="accent3">
                <a:lumMod val="75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Arial" pitchFamily="34" charset="0"/>
                <a:cs typeface="Arial" pitchFamily="34" charset="0"/>
              </a:endParaRPr>
            </a:p>
          </p:txBody>
        </p:sp>
        <p:sp>
          <p:nvSpPr>
            <p:cNvPr id="63" name="Freeform 34"/>
            <p:cNvSpPr/>
            <p:nvPr/>
          </p:nvSpPr>
          <p:spPr>
            <a:xfrm>
              <a:off x="466739" y="4872172"/>
              <a:ext cx="4631939" cy="1331017"/>
            </a:xfrm>
            <a:custGeom>
              <a:avLst/>
              <a:gdLst>
                <a:gd name="connsiteX0" fmla="*/ 771990 w 4631939"/>
                <a:gd name="connsiteY0" fmla="*/ 0 h 1331017"/>
                <a:gd name="connsiteX1" fmla="*/ 3859950 w 4631939"/>
                <a:gd name="connsiteY1" fmla="*/ 0 h 1331017"/>
                <a:gd name="connsiteX2" fmla="*/ 4631939 w 4631939"/>
                <a:gd name="connsiteY2" fmla="*/ 1331017 h 1331017"/>
                <a:gd name="connsiteX3" fmla="*/ 0 w 4631939"/>
                <a:gd name="connsiteY3" fmla="*/ 1331017 h 1331017"/>
                <a:gd name="connsiteX4" fmla="*/ 771990 w 4631939"/>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939" h="1331017">
                  <a:moveTo>
                    <a:pt x="771990" y="0"/>
                  </a:moveTo>
                  <a:lnTo>
                    <a:pt x="3859950" y="0"/>
                  </a:lnTo>
                  <a:lnTo>
                    <a:pt x="4631939" y="1331017"/>
                  </a:lnTo>
                  <a:lnTo>
                    <a:pt x="0" y="1331017"/>
                  </a:lnTo>
                  <a:lnTo>
                    <a:pt x="771990" y="0"/>
                  </a:lnTo>
                  <a:close/>
                </a:path>
              </a:pathLst>
            </a:custGeom>
            <a:solidFill>
              <a:schemeClr val="accent5">
                <a:lumMod val="75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Arial" pitchFamily="34" charset="0"/>
                <a:cs typeface="Arial" pitchFamily="34" charset="0"/>
              </a:endParaRPr>
            </a:p>
          </p:txBody>
        </p:sp>
        <p:sp>
          <p:nvSpPr>
            <p:cNvPr id="64" name="Freeform 35"/>
            <p:cNvSpPr/>
            <p:nvPr/>
          </p:nvSpPr>
          <p:spPr>
            <a:xfrm>
              <a:off x="1238728" y="3541155"/>
              <a:ext cx="3087960" cy="1331017"/>
            </a:xfrm>
            <a:custGeom>
              <a:avLst/>
              <a:gdLst>
                <a:gd name="connsiteX0" fmla="*/ 771990 w 3087960"/>
                <a:gd name="connsiteY0" fmla="*/ 0 h 1331017"/>
                <a:gd name="connsiteX1" fmla="*/ 2315970 w 3087960"/>
                <a:gd name="connsiteY1" fmla="*/ 0 h 1331017"/>
                <a:gd name="connsiteX2" fmla="*/ 3087960 w 3087960"/>
                <a:gd name="connsiteY2" fmla="*/ 1331017 h 1331017"/>
                <a:gd name="connsiteX3" fmla="*/ 0 w 3087960"/>
                <a:gd name="connsiteY3" fmla="*/ 1331017 h 1331017"/>
                <a:gd name="connsiteX4" fmla="*/ 771990 w 3087960"/>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960" h="1331017">
                  <a:moveTo>
                    <a:pt x="771990" y="0"/>
                  </a:moveTo>
                  <a:lnTo>
                    <a:pt x="2315970" y="0"/>
                  </a:lnTo>
                  <a:lnTo>
                    <a:pt x="3087960" y="1331017"/>
                  </a:lnTo>
                  <a:lnTo>
                    <a:pt x="0" y="1331017"/>
                  </a:lnTo>
                  <a:lnTo>
                    <a:pt x="771990" y="0"/>
                  </a:lnTo>
                  <a:close/>
                </a:path>
              </a:pathLst>
            </a:custGeom>
            <a:solidFill>
              <a:schemeClr val="accent1">
                <a:lumMod val="60000"/>
                <a:lumOff val="40000"/>
              </a:schemeClr>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65" name="Rectangle 64"/>
            <p:cNvSpPr/>
            <p:nvPr/>
          </p:nvSpPr>
          <p:spPr>
            <a:xfrm>
              <a:off x="2010717" y="2946400"/>
              <a:ext cx="1570683" cy="646331"/>
            </a:xfrm>
            <a:prstGeom prst="rect">
              <a:avLst/>
            </a:prstGeom>
          </p:spPr>
          <p:txBody>
            <a:bodyPr wrap="square">
              <a:spAutoFit/>
            </a:bodyPr>
            <a:lstStyle/>
            <a:p>
              <a:pPr lvl="0" algn="ctr">
                <a:lnSpc>
                  <a:spcPct val="100000"/>
                </a:lnSpc>
                <a:spcAft>
                  <a:spcPts val="0"/>
                </a:spcAft>
              </a:pPr>
              <a:r>
                <a:rPr lang="en-US" b="1" dirty="0">
                  <a:latin typeface="+mj-lt"/>
                </a:rPr>
                <a:t>Main </a:t>
              </a:r>
            </a:p>
            <a:p>
              <a:pPr lvl="0" algn="ctr">
                <a:lnSpc>
                  <a:spcPct val="100000"/>
                </a:lnSpc>
                <a:spcAft>
                  <a:spcPts val="0"/>
                </a:spcAft>
              </a:pPr>
              <a:r>
                <a:rPr lang="en-US" b="1" dirty="0">
                  <a:latin typeface="+mj-lt"/>
                </a:rPr>
                <a:t>Message</a:t>
              </a: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133" y="2556205"/>
              <a:ext cx="433148" cy="389834"/>
            </a:xfrm>
            <a:prstGeom prst="rect">
              <a:avLst/>
            </a:prstGeom>
            <a:noFill/>
            <a:ln>
              <a:noFill/>
            </a:ln>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368" y="3945658"/>
              <a:ext cx="391508" cy="522010"/>
            </a:xfrm>
            <a:prstGeom prst="rect">
              <a:avLst/>
            </a:prstGeom>
          </p:spPr>
        </p:pic>
        <p:sp>
          <p:nvSpPr>
            <p:cNvPr id="68" name="Rectangle 67"/>
            <p:cNvSpPr/>
            <p:nvPr/>
          </p:nvSpPr>
          <p:spPr>
            <a:xfrm>
              <a:off x="2514293" y="4053628"/>
              <a:ext cx="1221475" cy="369332"/>
            </a:xfrm>
            <a:prstGeom prst="rect">
              <a:avLst/>
            </a:prstGeom>
          </p:spPr>
          <p:txBody>
            <a:bodyPr wrap="square">
              <a:spAutoFit/>
            </a:bodyPr>
            <a:lstStyle/>
            <a:p>
              <a:pPr lvl="0"/>
              <a:r>
                <a:rPr lang="en-US" b="1" dirty="0">
                  <a:latin typeface="+mj-lt"/>
                </a:rPr>
                <a:t>Key Lines</a:t>
              </a:r>
            </a:p>
          </p:txBody>
        </p:sp>
        <p:sp>
          <p:nvSpPr>
            <p:cNvPr id="69" name="Rectangle 68"/>
            <p:cNvSpPr/>
            <p:nvPr/>
          </p:nvSpPr>
          <p:spPr>
            <a:xfrm>
              <a:off x="2068873" y="5356279"/>
              <a:ext cx="2586481" cy="369332"/>
            </a:xfrm>
            <a:prstGeom prst="rect">
              <a:avLst/>
            </a:prstGeom>
          </p:spPr>
          <p:txBody>
            <a:bodyPr wrap="square">
              <a:spAutoFit/>
            </a:bodyPr>
            <a:lstStyle/>
            <a:p>
              <a:pPr lvl="0"/>
              <a:r>
                <a:rPr lang="en-US" b="1" dirty="0">
                  <a:latin typeface="+mj-lt"/>
                </a:rPr>
                <a:t>Supporting Details</a:t>
              </a:r>
            </a:p>
          </p:txBody>
        </p:sp>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511" y="5226800"/>
              <a:ext cx="506869" cy="621761"/>
            </a:xfrm>
            <a:prstGeom prst="rect">
              <a:avLst/>
            </a:prstGeom>
          </p:spPr>
        </p:pic>
      </p:grpSp>
      <p:sp>
        <p:nvSpPr>
          <p:cNvPr id="7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43945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356969" y="4152469"/>
            <a:ext cx="2150041" cy="440676"/>
          </a:xfrm>
          <a:prstGeom prst="rect">
            <a:avLst/>
          </a:prstGeom>
        </p:spPr>
        <p:txBody>
          <a:bodyPr wrap="square">
            <a:spAutoFit/>
          </a:bodyPr>
          <a:lstStyle/>
          <a:p>
            <a:pPr algn="ctr" fontAlgn="base">
              <a:spcBef>
                <a:spcPct val="0"/>
              </a:spcBef>
            </a:pPr>
            <a:r>
              <a:rPr lang="en-US" sz="1600" dirty="0">
                <a:solidFill>
                  <a:srgbClr val="FFFFFF"/>
                </a:solidFill>
                <a:latin typeface="Arial" charset="0"/>
                <a:cs typeface="Arial" charset="0"/>
              </a:rPr>
              <a:t>Main Message</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233" y="4660539"/>
            <a:ext cx="724403" cy="710076"/>
          </a:xfrm>
          <a:prstGeom prst="rect">
            <a:avLst/>
          </a:prstGeom>
          <a:noFill/>
          <a:ln>
            <a:noFill/>
          </a:ln>
        </p:spPr>
      </p:pic>
      <p:sp>
        <p:nvSpPr>
          <p:cNvPr id="35" name="Freeform 34"/>
          <p:cNvSpPr/>
          <p:nvPr/>
        </p:nvSpPr>
        <p:spPr>
          <a:xfrm rot="10800000">
            <a:off x="1896722" y="1396065"/>
            <a:ext cx="5535700" cy="1732508"/>
          </a:xfrm>
          <a:custGeom>
            <a:avLst/>
            <a:gdLst>
              <a:gd name="connsiteX0" fmla="*/ 771990 w 4631939"/>
              <a:gd name="connsiteY0" fmla="*/ 0 h 1331017"/>
              <a:gd name="connsiteX1" fmla="*/ 3859950 w 4631939"/>
              <a:gd name="connsiteY1" fmla="*/ 0 h 1331017"/>
              <a:gd name="connsiteX2" fmla="*/ 4631939 w 4631939"/>
              <a:gd name="connsiteY2" fmla="*/ 1331017 h 1331017"/>
              <a:gd name="connsiteX3" fmla="*/ 0 w 4631939"/>
              <a:gd name="connsiteY3" fmla="*/ 1331017 h 1331017"/>
              <a:gd name="connsiteX4" fmla="*/ 771990 w 4631939"/>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939" h="1331017">
                <a:moveTo>
                  <a:pt x="771990" y="0"/>
                </a:moveTo>
                <a:lnTo>
                  <a:pt x="3859950" y="0"/>
                </a:lnTo>
                <a:lnTo>
                  <a:pt x="4631939" y="1331017"/>
                </a:lnTo>
                <a:lnTo>
                  <a:pt x="0" y="1331017"/>
                </a:lnTo>
                <a:lnTo>
                  <a:pt x="771990" y="0"/>
                </a:lnTo>
                <a:close/>
              </a:path>
            </a:pathLst>
          </a:custGeom>
          <a:solidFill>
            <a:srgbClr val="00ADBF"/>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fontAlgn="base">
              <a:lnSpc>
                <a:spcPct val="90000"/>
              </a:lnSpc>
              <a:spcBef>
                <a:spcPts val="300"/>
              </a:spcBef>
              <a:spcAft>
                <a:spcPts val="600"/>
              </a:spcAft>
            </a:pPr>
            <a:endParaRPr lang="en-US" b="1" dirty="0">
              <a:solidFill>
                <a:schemeClr val="tx1"/>
              </a:solidFill>
              <a:latin typeface="Arial" pitchFamily="34" charset="0"/>
              <a:cs typeface="Arial" pitchFamily="34" charset="0"/>
            </a:endParaRPr>
          </a:p>
        </p:txBody>
      </p:sp>
      <p:cxnSp>
        <p:nvCxnSpPr>
          <p:cNvPr id="36" name="Straight Connector 35"/>
          <p:cNvCxnSpPr/>
          <p:nvPr/>
        </p:nvCxnSpPr>
        <p:spPr>
          <a:xfrm>
            <a:off x="1634836" y="6552514"/>
            <a:ext cx="65003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rot="10800000">
            <a:off x="3737903" y="4831940"/>
            <a:ext cx="1845234" cy="1732508"/>
          </a:xfrm>
          <a:custGeom>
            <a:avLst/>
            <a:gdLst>
              <a:gd name="connsiteX0" fmla="*/ 771990 w 1543980"/>
              <a:gd name="connsiteY0" fmla="*/ 0 h 1331017"/>
              <a:gd name="connsiteX1" fmla="*/ 1543980 w 1543980"/>
              <a:gd name="connsiteY1" fmla="*/ 1331017 h 1331017"/>
              <a:gd name="connsiteX2" fmla="*/ 0 w 1543980"/>
              <a:gd name="connsiteY2" fmla="*/ 1331017 h 1331017"/>
              <a:gd name="connsiteX3" fmla="*/ 771990 w 1543980"/>
              <a:gd name="connsiteY3" fmla="*/ 0 h 1331017"/>
            </a:gdLst>
            <a:ahLst/>
            <a:cxnLst>
              <a:cxn ang="0">
                <a:pos x="connsiteX0" y="connsiteY0"/>
              </a:cxn>
              <a:cxn ang="0">
                <a:pos x="connsiteX1" y="connsiteY1"/>
              </a:cxn>
              <a:cxn ang="0">
                <a:pos x="connsiteX2" y="connsiteY2"/>
              </a:cxn>
              <a:cxn ang="0">
                <a:pos x="connsiteX3" y="connsiteY3"/>
              </a:cxn>
            </a:cxnLst>
            <a:rect l="l" t="t" r="r" b="b"/>
            <a:pathLst>
              <a:path w="1543980" h="1331017">
                <a:moveTo>
                  <a:pt x="771990" y="0"/>
                </a:moveTo>
                <a:lnTo>
                  <a:pt x="1543980" y="1331017"/>
                </a:lnTo>
                <a:lnTo>
                  <a:pt x="0" y="1331017"/>
                </a:lnTo>
                <a:lnTo>
                  <a:pt x="771990" y="0"/>
                </a:lnTo>
                <a:close/>
              </a:path>
            </a:pathLst>
          </a:custGeom>
          <a:solidFill>
            <a:srgbClr val="00BF00"/>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fontAlgn="base">
              <a:lnSpc>
                <a:spcPct val="90000"/>
              </a:lnSpc>
              <a:spcBef>
                <a:spcPts val="300"/>
              </a:spcBef>
              <a:spcAft>
                <a:spcPts val="600"/>
              </a:spcAft>
            </a:pPr>
            <a:endParaRPr lang="en-US" b="1" dirty="0">
              <a:solidFill>
                <a:srgbClr val="FFFFFF"/>
              </a:solidFill>
              <a:latin typeface="Arial" pitchFamily="34" charset="0"/>
              <a:cs typeface="Arial" pitchFamily="34" charset="0"/>
            </a:endParaRPr>
          </a:p>
        </p:txBody>
      </p:sp>
      <p:sp>
        <p:nvSpPr>
          <p:cNvPr id="38" name="Freeform 37"/>
          <p:cNvSpPr/>
          <p:nvPr/>
        </p:nvSpPr>
        <p:spPr>
          <a:xfrm rot="10800000">
            <a:off x="2818837" y="3102625"/>
            <a:ext cx="3690467" cy="1732508"/>
          </a:xfrm>
          <a:custGeom>
            <a:avLst/>
            <a:gdLst>
              <a:gd name="connsiteX0" fmla="*/ 771990 w 3087960"/>
              <a:gd name="connsiteY0" fmla="*/ 0 h 1331017"/>
              <a:gd name="connsiteX1" fmla="*/ 2315970 w 3087960"/>
              <a:gd name="connsiteY1" fmla="*/ 0 h 1331017"/>
              <a:gd name="connsiteX2" fmla="*/ 3087960 w 3087960"/>
              <a:gd name="connsiteY2" fmla="*/ 1331017 h 1331017"/>
              <a:gd name="connsiteX3" fmla="*/ 0 w 3087960"/>
              <a:gd name="connsiteY3" fmla="*/ 1331017 h 1331017"/>
              <a:gd name="connsiteX4" fmla="*/ 771990 w 3087960"/>
              <a:gd name="connsiteY4" fmla="*/ 0 h 1331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7960" h="1331017">
                <a:moveTo>
                  <a:pt x="771990" y="0"/>
                </a:moveTo>
                <a:lnTo>
                  <a:pt x="2315970" y="0"/>
                </a:lnTo>
                <a:lnTo>
                  <a:pt x="3087960" y="1331017"/>
                </a:lnTo>
                <a:lnTo>
                  <a:pt x="0" y="1331017"/>
                </a:lnTo>
                <a:lnTo>
                  <a:pt x="771990" y="0"/>
                </a:lnTo>
                <a:close/>
              </a:path>
            </a:pathLst>
          </a:custGeom>
          <a:solidFill>
            <a:srgbClr val="FF9666"/>
          </a:solidFill>
          <a:ln w="28575">
            <a:solidFill>
              <a:schemeClr val="bg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fontAlgn="base">
              <a:lnSpc>
                <a:spcPct val="90000"/>
              </a:lnSpc>
              <a:spcBef>
                <a:spcPts val="300"/>
              </a:spcBef>
              <a:spcAft>
                <a:spcPts val="600"/>
              </a:spcAft>
            </a:pPr>
            <a:endParaRPr lang="en-US" b="1" dirty="0">
              <a:solidFill>
                <a:srgbClr val="FFFFFF"/>
              </a:solidFill>
              <a:latin typeface="+mj-lt"/>
              <a:cs typeface="Arial" pitchFamily="34" charset="0"/>
            </a:endParaRPr>
          </a:p>
        </p:txBody>
      </p:sp>
      <p:sp>
        <p:nvSpPr>
          <p:cNvPr id="39" name="Rectangle 38"/>
          <p:cNvSpPr/>
          <p:nvPr/>
        </p:nvSpPr>
        <p:spPr>
          <a:xfrm>
            <a:off x="3737904" y="4788073"/>
            <a:ext cx="1877146" cy="841291"/>
          </a:xfrm>
          <a:prstGeom prst="rect">
            <a:avLst/>
          </a:prstGeom>
        </p:spPr>
        <p:txBody>
          <a:bodyPr wrap="square">
            <a:spAutoFit/>
          </a:bodyPr>
          <a:lstStyle/>
          <a:p>
            <a:pPr algn="ctr" fontAlgn="base">
              <a:spcBef>
                <a:spcPct val="0"/>
              </a:spcBef>
            </a:pPr>
            <a:r>
              <a:rPr lang="en-US" dirty="0">
                <a:latin typeface="+mj-lt"/>
                <a:cs typeface="Arial" charset="0"/>
              </a:rPr>
              <a:t>Main </a:t>
            </a:r>
          </a:p>
          <a:p>
            <a:pPr algn="ctr" fontAlgn="base">
              <a:spcBef>
                <a:spcPct val="0"/>
              </a:spcBef>
            </a:pPr>
            <a:r>
              <a:rPr lang="en-US" dirty="0">
                <a:latin typeface="+mj-lt"/>
                <a:cs typeface="Arial" charset="0"/>
              </a:rPr>
              <a:t>Message</a:t>
            </a:r>
          </a:p>
        </p:txBody>
      </p:sp>
      <p:sp>
        <p:nvSpPr>
          <p:cNvPr id="44" name="Rectangle 43"/>
          <p:cNvSpPr/>
          <p:nvPr/>
        </p:nvSpPr>
        <p:spPr>
          <a:xfrm>
            <a:off x="3811453" y="2041980"/>
            <a:ext cx="3138892" cy="480738"/>
          </a:xfrm>
          <a:prstGeom prst="rect">
            <a:avLst/>
          </a:prstGeom>
        </p:spPr>
        <p:txBody>
          <a:bodyPr wrap="square">
            <a:spAutoFit/>
          </a:bodyPr>
          <a:lstStyle/>
          <a:p>
            <a:pPr fontAlgn="base">
              <a:spcBef>
                <a:spcPct val="0"/>
              </a:spcBef>
              <a:spcAft>
                <a:spcPct val="0"/>
              </a:spcAft>
            </a:pPr>
            <a:r>
              <a:rPr lang="en-US" dirty="0">
                <a:latin typeface="+mj-lt"/>
                <a:cs typeface="Arial" charset="0"/>
              </a:rPr>
              <a:t>Supporting Details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688" y="5490214"/>
            <a:ext cx="517661" cy="507424"/>
          </a:xfrm>
          <a:prstGeom prst="rect">
            <a:avLst/>
          </a:prstGeom>
          <a:noFill/>
          <a:ln>
            <a:noFill/>
          </a:ln>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587" y="3614018"/>
            <a:ext cx="467897" cy="679471"/>
          </a:xfrm>
          <a:prstGeom prst="rect">
            <a:avLst/>
          </a:prstGeom>
        </p:spPr>
      </p:pic>
      <p:sp>
        <p:nvSpPr>
          <p:cNvPr id="52" name="Rectangle 51"/>
          <p:cNvSpPr/>
          <p:nvPr/>
        </p:nvSpPr>
        <p:spPr>
          <a:xfrm>
            <a:off x="4357081" y="3733414"/>
            <a:ext cx="1757322" cy="480738"/>
          </a:xfrm>
          <a:prstGeom prst="rect">
            <a:avLst/>
          </a:prstGeom>
        </p:spPr>
        <p:txBody>
          <a:bodyPr wrap="square">
            <a:spAutoFit/>
          </a:bodyPr>
          <a:lstStyle/>
          <a:p>
            <a:pPr fontAlgn="base">
              <a:spcBef>
                <a:spcPct val="0"/>
              </a:spcBef>
              <a:spcAft>
                <a:spcPct val="0"/>
              </a:spcAft>
            </a:pPr>
            <a:r>
              <a:rPr lang="en-US" dirty="0">
                <a:latin typeface="+mj-lt"/>
                <a:cs typeface="Arial" charset="0"/>
              </a:rPr>
              <a:t>Key Lines</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510" y="1857665"/>
            <a:ext cx="605767" cy="809310"/>
          </a:xfrm>
          <a:prstGeom prst="rect">
            <a:avLst/>
          </a:prstGeom>
        </p:spPr>
      </p:pic>
      <p:grpSp>
        <p:nvGrpSpPr>
          <p:cNvPr id="15" name="Group 14"/>
          <p:cNvGrpSpPr/>
          <p:nvPr/>
        </p:nvGrpSpPr>
        <p:grpSpPr>
          <a:xfrm>
            <a:off x="5451635" y="4867989"/>
            <a:ext cx="6368994" cy="1083894"/>
            <a:chOff x="3430151" y="4932425"/>
            <a:chExt cx="5309306" cy="832768"/>
          </a:xfrm>
        </p:grpSpPr>
        <p:sp>
          <p:nvSpPr>
            <p:cNvPr id="31" name="Rectangle 30"/>
            <p:cNvSpPr/>
            <p:nvPr/>
          </p:nvSpPr>
          <p:spPr>
            <a:xfrm>
              <a:off x="3441570" y="5055835"/>
              <a:ext cx="5246817" cy="709358"/>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Arial" charset="0"/>
                  <a:cs typeface="Arial" charset="0"/>
                </a:rPr>
                <a:t>Thus, we are forming a special task force that will help define and implement our continuous improvement program. </a:t>
              </a:r>
            </a:p>
          </p:txBody>
        </p:sp>
        <p:cxnSp>
          <p:nvCxnSpPr>
            <p:cNvPr id="54" name="Straight Connector 53"/>
            <p:cNvCxnSpPr/>
            <p:nvPr/>
          </p:nvCxnSpPr>
          <p:spPr>
            <a:xfrm>
              <a:off x="3430151" y="4932425"/>
              <a:ext cx="5309306" cy="12025"/>
            </a:xfrm>
            <a:prstGeom prst="line">
              <a:avLst/>
            </a:prstGeom>
            <a:ln w="28575" cap="sq">
              <a:solidFill>
                <a:srgbClr val="00BF00"/>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67206" y="1408349"/>
            <a:ext cx="6214458" cy="1580769"/>
            <a:chOff x="3539572" y="2241693"/>
            <a:chExt cx="5199884" cy="1214442"/>
          </a:xfrm>
        </p:grpSpPr>
        <p:sp>
          <p:nvSpPr>
            <p:cNvPr id="30" name="Rectangle 29"/>
            <p:cNvSpPr/>
            <p:nvPr/>
          </p:nvSpPr>
          <p:spPr>
            <a:xfrm>
              <a:off x="4966430" y="2321162"/>
              <a:ext cx="3773026" cy="1134973"/>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Arial" charset="0"/>
                  <a:cs typeface="Arial" charset="0"/>
                </a:rPr>
                <a:t>Customer Satisfaction survey for the last quarter showed a significant decline. Rating on response time dropped by 25% whereas rating on appropriate response dropped by 20%.</a:t>
              </a:r>
            </a:p>
          </p:txBody>
        </p:sp>
        <p:cxnSp>
          <p:nvCxnSpPr>
            <p:cNvPr id="55" name="Straight Connector 54"/>
            <p:cNvCxnSpPr/>
            <p:nvPr/>
          </p:nvCxnSpPr>
          <p:spPr>
            <a:xfrm flipV="1">
              <a:off x="3539572" y="2241693"/>
              <a:ext cx="5148814" cy="29027"/>
            </a:xfrm>
            <a:prstGeom prst="line">
              <a:avLst/>
            </a:prstGeom>
            <a:ln w="28575" cap="sq">
              <a:solidFill>
                <a:srgbClr val="00ADBF"/>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628881" y="765994"/>
            <a:ext cx="4252783" cy="369332"/>
          </a:xfrm>
          <a:prstGeom prst="rect">
            <a:avLst/>
          </a:prstGeom>
          <a:solidFill>
            <a:schemeClr val="bg1">
              <a:lumMod val="95000"/>
            </a:schemeClr>
          </a:solidFill>
        </p:spPr>
        <p:txBody>
          <a:bodyPr wrap="square" rtlCol="0">
            <a:spAutoFit/>
          </a:bodyPr>
          <a:lstStyle>
            <a:defPPr>
              <a:defRPr lang="en-US"/>
            </a:defPPr>
            <a:lvl1pPr fontAlgn="base">
              <a:spcBef>
                <a:spcPct val="0"/>
              </a:spcBef>
              <a:spcAft>
                <a:spcPct val="0"/>
              </a:spcAft>
              <a:defRPr b="1">
                <a:solidFill>
                  <a:srgbClr val="000000"/>
                </a:solidFill>
                <a:latin typeface="Arial" charset="0"/>
                <a:cs typeface="Arial" charset="0"/>
              </a:defRPr>
            </a:lvl1pPr>
          </a:lstStyle>
          <a:p>
            <a:r>
              <a:rPr lang="en-US" dirty="0"/>
              <a:t>For example:</a:t>
            </a:r>
          </a:p>
        </p:txBody>
      </p:sp>
      <p:grpSp>
        <p:nvGrpSpPr>
          <p:cNvPr id="10" name="Group 9"/>
          <p:cNvGrpSpPr/>
          <p:nvPr/>
        </p:nvGrpSpPr>
        <p:grpSpPr>
          <a:xfrm>
            <a:off x="5590838" y="3102625"/>
            <a:ext cx="6317505" cy="1734474"/>
            <a:chOff x="3546627" y="3552771"/>
            <a:chExt cx="5286107" cy="1332526"/>
          </a:xfrm>
        </p:grpSpPr>
        <p:grpSp>
          <p:nvGrpSpPr>
            <p:cNvPr id="14" name="Group 13"/>
            <p:cNvGrpSpPr/>
            <p:nvPr/>
          </p:nvGrpSpPr>
          <p:grpSpPr>
            <a:xfrm>
              <a:off x="3546627" y="3552771"/>
              <a:ext cx="5286107" cy="810735"/>
              <a:chOff x="3547339" y="3552771"/>
              <a:chExt cx="5819486" cy="810735"/>
            </a:xfrm>
          </p:grpSpPr>
          <p:cxnSp>
            <p:nvCxnSpPr>
              <p:cNvPr id="45" name="Straight Connector 44"/>
              <p:cNvCxnSpPr/>
              <p:nvPr/>
            </p:nvCxnSpPr>
            <p:spPr>
              <a:xfrm flipV="1">
                <a:off x="3547339" y="3552771"/>
                <a:ext cx="5716795" cy="29513"/>
              </a:xfrm>
              <a:prstGeom prst="line">
                <a:avLst/>
              </a:prstGeom>
              <a:ln w="28575" cap="sq">
                <a:solidFill>
                  <a:srgbClr val="FF9666"/>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310144" y="3654148"/>
                <a:ext cx="5056681" cy="709358"/>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Arial" charset="0"/>
                    <a:cs typeface="Arial" charset="0"/>
                  </a:rPr>
                  <a:t>We need to determine the root cause of customer dissatisfaction and implement improvements to our processes to address these issues. </a:t>
                </a:r>
              </a:p>
            </p:txBody>
          </p:sp>
        </p:grpSp>
        <p:sp>
          <p:nvSpPr>
            <p:cNvPr id="9" name="TextBox 8"/>
            <p:cNvSpPr txBox="1"/>
            <p:nvPr/>
          </p:nvSpPr>
          <p:spPr>
            <a:xfrm>
              <a:off x="3840937" y="4388747"/>
              <a:ext cx="4847450" cy="496550"/>
            </a:xfrm>
            <a:prstGeom prst="rect">
              <a:avLst/>
            </a:prstGeom>
            <a:noFill/>
          </p:spPr>
          <p:txBody>
            <a:bodyPr wrap="square" rtlCol="0">
              <a:spAutoFit/>
            </a:bodyPr>
            <a:lstStyle/>
            <a:p>
              <a:pPr marL="285750" indent="-285750" fontAlgn="base">
                <a:spcBef>
                  <a:spcPct val="0"/>
                </a:spcBef>
                <a:spcAft>
                  <a:spcPct val="0"/>
                </a:spcAft>
                <a:buFont typeface="Arial" panose="020B0604020202020204" pitchFamily="34" charset="0"/>
                <a:buChar char="•"/>
              </a:pPr>
              <a:r>
                <a:rPr lang="en-US" dirty="0">
                  <a:solidFill>
                    <a:srgbClr val="000000"/>
                  </a:solidFill>
                  <a:latin typeface="Arial" charset="0"/>
                  <a:cs typeface="Arial" charset="0"/>
                </a:rPr>
                <a:t>We want our customers to know that we continuously seek ways to improve our services.</a:t>
              </a:r>
            </a:p>
          </p:txBody>
        </p:sp>
      </p:grpSp>
      <p:sp>
        <p:nvSpPr>
          <p:cNvPr id="40"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14</a:t>
            </a:fld>
            <a:endParaRPr lang="en-US" dirty="0">
              <a:solidFill>
                <a:schemeClr val="tx1"/>
              </a:solidFill>
              <a:latin typeface="Calibri" panose="020F0502020204030204"/>
            </a:endParaRPr>
          </a:p>
        </p:txBody>
      </p:sp>
      <p:sp>
        <p:nvSpPr>
          <p:cNvPr id="5" name="Title 4"/>
          <p:cNvSpPr>
            <a:spLocks noGrp="1"/>
          </p:cNvSpPr>
          <p:nvPr>
            <p:ph type="title"/>
          </p:nvPr>
        </p:nvSpPr>
        <p:spPr>
          <a:xfrm>
            <a:off x="345017" y="332076"/>
            <a:ext cx="6443709" cy="776139"/>
          </a:xfrm>
        </p:spPr>
        <p:txBody>
          <a:bodyPr/>
          <a:lstStyle/>
          <a:p>
            <a:r>
              <a:rPr lang="en-US" dirty="0"/>
              <a:t>The BOTTOM-UP APPROACH</a:t>
            </a:r>
          </a:p>
        </p:txBody>
      </p:sp>
      <p:sp>
        <p:nvSpPr>
          <p:cNvPr id="78" name="Text Placeholder 7"/>
          <p:cNvSpPr txBox="1">
            <a:spLocks/>
          </p:cNvSpPr>
          <p:nvPr/>
        </p:nvSpPr>
        <p:spPr>
          <a:xfrm>
            <a:off x="272307" y="3023198"/>
            <a:ext cx="2580148" cy="2258542"/>
          </a:xfrm>
          <a:prstGeom prst="rect">
            <a:avLst/>
          </a:prstGeom>
        </p:spPr>
        <p:txBody>
          <a:bodyPr/>
          <a:lstStyle>
            <a:defPPr>
              <a:defRPr lang="en-US"/>
            </a:defPPr>
            <a:lvl1pPr indent="0" fontAlgn="base">
              <a:spcBef>
                <a:spcPts val="600"/>
              </a:spcBef>
              <a:spcAft>
                <a:spcPct val="0"/>
              </a:spcAft>
              <a:buFont typeface="Arial" pitchFamily="34" charset="0"/>
              <a:buNone/>
              <a:defRPr sz="2200">
                <a:ea typeface="Arial" pitchFamily="-105" charset="-52"/>
                <a:cs typeface="Arial" pitchFamily="34" charset="0"/>
              </a:defRPr>
            </a:lvl1pPr>
            <a:lvl2pPr marL="361950" indent="-185738" fontAlgn="base">
              <a:spcBef>
                <a:spcPts val="600"/>
              </a:spcBef>
              <a:spcAft>
                <a:spcPct val="0"/>
              </a:spcAft>
              <a:buFont typeface="Arial" pitchFamily="34" charset="0"/>
              <a:buChar char="–"/>
              <a:defRPr sz="1600">
                <a:ea typeface="Arial" pitchFamily="-105" charset="-52"/>
                <a:cs typeface="Arial" pitchFamily="34" charset="0"/>
              </a:defRPr>
            </a:lvl2pPr>
            <a:lvl3pPr marL="538163" indent="-176213" fontAlgn="base">
              <a:spcBef>
                <a:spcPts val="600"/>
              </a:spcBef>
              <a:spcAft>
                <a:spcPct val="0"/>
              </a:spcAft>
              <a:buFont typeface="Arial" pitchFamily="34" charset="0"/>
              <a:buChar char="•"/>
              <a:defRPr sz="1600">
                <a:ea typeface="Arial" pitchFamily="-105" charset="-52"/>
                <a:cs typeface="Arial" pitchFamily="34" charset="0"/>
              </a:defRPr>
            </a:lvl3pPr>
            <a:lvl4pPr marL="715963" indent="-177800" fontAlgn="base">
              <a:spcBef>
                <a:spcPts val="600"/>
              </a:spcBef>
              <a:spcAft>
                <a:spcPct val="0"/>
              </a:spcAft>
              <a:buFont typeface="Arial" pitchFamily="34" charset="0"/>
              <a:buChar char="–"/>
              <a:defRPr sz="1600">
                <a:ea typeface="Arial" pitchFamily="-105" charset="-52"/>
                <a:cs typeface="Arial" pitchFamily="34" charset="0"/>
              </a:defRPr>
            </a:lvl4pPr>
            <a:lvl5pPr marL="900113" indent="-184150" fontAlgn="base">
              <a:spcBef>
                <a:spcPts val="600"/>
              </a:spcBef>
              <a:spcAft>
                <a:spcPct val="0"/>
              </a:spcAft>
              <a:buFont typeface="Arial" pitchFamily="34" charset="0"/>
              <a:buChar char="•"/>
              <a:defRPr sz="160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Use the Bottom-up approach when you need to synthesize a significant amount of data.</a:t>
            </a:r>
          </a:p>
          <a:p>
            <a:endParaRPr lang="en-US" dirty="0"/>
          </a:p>
          <a:p>
            <a:r>
              <a:rPr lang="en-US" dirty="0"/>
              <a:t> </a:t>
            </a:r>
          </a:p>
          <a:p>
            <a:endParaRPr lang="en-US" dirty="0"/>
          </a:p>
        </p:txBody>
      </p:sp>
    </p:spTree>
    <p:extLst>
      <p:ext uri="{BB962C8B-B14F-4D97-AF65-F5344CB8AC3E}">
        <p14:creationId xmlns:p14="http://schemas.microsoft.com/office/powerpoint/2010/main" val="261355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018" y="332076"/>
            <a:ext cx="8007130" cy="776139"/>
          </a:xfrm>
        </p:spPr>
        <p:txBody>
          <a:bodyPr/>
          <a:lstStyle/>
          <a:p>
            <a:r>
              <a:rPr lang="en-US" dirty="0"/>
              <a:t>The scq framework</a:t>
            </a:r>
          </a:p>
        </p:txBody>
      </p:sp>
      <p:sp>
        <p:nvSpPr>
          <p:cNvPr id="58" name="Text Placeholder 3"/>
          <p:cNvSpPr>
            <a:spLocks noGrp="1"/>
          </p:cNvSpPr>
          <p:nvPr>
            <p:ph type="body" sz="quarter" idx="4294967295"/>
          </p:nvPr>
        </p:nvSpPr>
        <p:spPr>
          <a:xfrm>
            <a:off x="345018" y="973909"/>
            <a:ext cx="11776194" cy="428325"/>
          </a:xfrm>
          <a:prstGeom prst="rect">
            <a:avLst/>
          </a:prstGeom>
        </p:spPr>
        <p:txBody>
          <a:bodyPr/>
          <a:lstStyle/>
          <a:p>
            <a:r>
              <a:rPr lang="en-AU" sz="2200" b="0" dirty="0">
                <a:latin typeface="+mn-lt"/>
              </a:rPr>
              <a:t>The SCQ framework provides a well-defined structure to develop an introduction of a message.</a:t>
            </a:r>
            <a:endParaRPr lang="en-US" sz="2200" b="0" dirty="0">
              <a:latin typeface="+mn-lt"/>
            </a:endParaRPr>
          </a:p>
        </p:txBody>
      </p:sp>
      <p:grpSp>
        <p:nvGrpSpPr>
          <p:cNvPr id="28" name="Group 27"/>
          <p:cNvGrpSpPr/>
          <p:nvPr/>
        </p:nvGrpSpPr>
        <p:grpSpPr>
          <a:xfrm>
            <a:off x="1513273" y="4972992"/>
            <a:ext cx="9165455" cy="1147370"/>
            <a:chOff x="455613" y="4523567"/>
            <a:chExt cx="8232775" cy="819866"/>
          </a:xfrm>
        </p:grpSpPr>
        <p:sp>
          <p:nvSpPr>
            <p:cNvPr id="29" name="Rectangle 28"/>
            <p:cNvSpPr/>
            <p:nvPr/>
          </p:nvSpPr>
          <p:spPr>
            <a:xfrm>
              <a:off x="1371600" y="4523567"/>
              <a:ext cx="7316788" cy="819866"/>
            </a:xfrm>
            <a:prstGeom prst="rect">
              <a:avLst/>
            </a:prstGeom>
            <a:solidFill>
              <a:srgbClr val="FF9666">
                <a:alpha val="80000"/>
              </a:srgbClr>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spcBef>
                  <a:spcPts val="300"/>
                </a:spcBef>
                <a:spcAft>
                  <a:spcPts val="600"/>
                </a:spcAft>
              </a:pPr>
              <a:endParaRPr lang="en-US" dirty="0">
                <a:solidFill>
                  <a:schemeClr val="tx1"/>
                </a:solidFill>
                <a:latin typeface="Arial" pitchFamily="34" charset="0"/>
                <a:cs typeface="Arial" pitchFamily="34" charset="0"/>
              </a:endParaRPr>
            </a:p>
          </p:txBody>
        </p:sp>
        <p:sp>
          <p:nvSpPr>
            <p:cNvPr id="30" name="Rectangle 29"/>
            <p:cNvSpPr/>
            <p:nvPr/>
          </p:nvSpPr>
          <p:spPr>
            <a:xfrm>
              <a:off x="1371599" y="4531809"/>
              <a:ext cx="7225631" cy="659776"/>
            </a:xfrm>
            <a:prstGeom prst="rect">
              <a:avLst/>
            </a:prstGeom>
          </p:spPr>
          <p:txBody>
            <a:bodyPr wrap="square">
              <a:spAutoFit/>
            </a:bodyPr>
            <a:lstStyle/>
            <a:p>
              <a:pPr>
                <a:lnSpc>
                  <a:spcPct val="150000"/>
                </a:lnSpc>
              </a:pPr>
              <a:r>
                <a:rPr lang="en-US" b="1" dirty="0">
                  <a:latin typeface="Arial" pitchFamily="34" charset="0"/>
                  <a:ea typeface="Arial" pitchFamily="34" charset="0"/>
                  <a:cs typeface="Arial" pitchFamily="34" charset="0"/>
                </a:rPr>
                <a:t>Main Message:</a:t>
              </a:r>
            </a:p>
            <a:p>
              <a:pPr>
                <a:lnSpc>
                  <a:spcPct val="150000"/>
                </a:lnSpc>
              </a:pPr>
              <a:r>
                <a:rPr lang="en-US" dirty="0">
                  <a:latin typeface="Arial" pitchFamily="34" charset="0"/>
                  <a:ea typeface="Arial" pitchFamily="34" charset="0"/>
                  <a:cs typeface="Arial" pitchFamily="34" charset="0"/>
                </a:rPr>
                <a:t>The key point of the communication.</a:t>
              </a:r>
            </a:p>
          </p:txBody>
        </p:sp>
        <p:sp>
          <p:nvSpPr>
            <p:cNvPr id="31" name="Rectangle 30"/>
            <p:cNvSpPr/>
            <p:nvPr/>
          </p:nvSpPr>
          <p:spPr>
            <a:xfrm>
              <a:off x="455613" y="4523567"/>
              <a:ext cx="915987" cy="819866"/>
            </a:xfrm>
            <a:prstGeom prst="rect">
              <a:avLst/>
            </a:prstGeom>
            <a:solidFill>
              <a:srgbClr val="FF9666">
                <a:alpha val="80000"/>
              </a:srgbClr>
            </a:solidFill>
            <a:ln w="38100" cmpd="thickThin">
              <a:solidFill>
                <a:schemeClr val="accent1">
                  <a:lumMod val="60000"/>
                  <a:lumOff val="4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tx1"/>
                </a:solidFill>
                <a:latin typeface="Arial" pitchFamily="34" charset="0"/>
                <a:cs typeface="Arial"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31" y="4633463"/>
              <a:ext cx="666750" cy="600075"/>
            </a:xfrm>
            <a:prstGeom prst="rect">
              <a:avLst/>
            </a:prstGeom>
            <a:noFill/>
            <a:ln>
              <a:noFill/>
            </a:ln>
          </p:spPr>
        </p:pic>
      </p:grpSp>
      <p:grpSp>
        <p:nvGrpSpPr>
          <p:cNvPr id="33" name="Group 32"/>
          <p:cNvGrpSpPr/>
          <p:nvPr/>
        </p:nvGrpSpPr>
        <p:grpSpPr>
          <a:xfrm>
            <a:off x="1513273" y="3756589"/>
            <a:ext cx="9165455" cy="1556106"/>
            <a:chOff x="455613" y="3703449"/>
            <a:chExt cx="8232775" cy="1111933"/>
          </a:xfrm>
        </p:grpSpPr>
        <p:sp>
          <p:nvSpPr>
            <p:cNvPr id="34" name="Rectangle 33"/>
            <p:cNvSpPr/>
            <p:nvPr/>
          </p:nvSpPr>
          <p:spPr>
            <a:xfrm>
              <a:off x="1371600" y="3703449"/>
              <a:ext cx="7316788" cy="819866"/>
            </a:xfrm>
            <a:prstGeom prst="rect">
              <a:avLst/>
            </a:prstGeom>
            <a:solidFill>
              <a:srgbClr val="AAF5DD">
                <a:alpha val="80000"/>
              </a:srgbClr>
            </a:solidFill>
            <a:ln>
              <a:noFill/>
            </a:ln>
          </p:spPr>
          <p:style>
            <a:lnRef idx="2">
              <a:schemeClr val="accent5"/>
            </a:lnRef>
            <a:fillRef idx="1">
              <a:schemeClr val="lt1"/>
            </a:fillRef>
            <a:effectRef idx="0">
              <a:schemeClr val="accent5"/>
            </a:effectRef>
            <a:fontRef idx="minor">
              <a:schemeClr val="dk1"/>
            </a:fontRef>
          </p:style>
          <p:txBody>
            <a:bodyPr lIns="864000" tIns="108000" rtlCol="0" anchor="ctr"/>
            <a:lstStyle/>
            <a:p>
              <a:pPr algn="ctr">
                <a:lnSpc>
                  <a:spcPct val="90000"/>
                </a:lnSpc>
                <a:spcBef>
                  <a:spcPts val="300"/>
                </a:spcBef>
                <a:spcAft>
                  <a:spcPts val="600"/>
                </a:spcAft>
              </a:pPr>
              <a:endParaRPr lang="en-US" dirty="0">
                <a:solidFill>
                  <a:schemeClr val="tx1"/>
                </a:solidFill>
                <a:latin typeface="Arial" pitchFamily="34" charset="0"/>
                <a:cs typeface="Arial" pitchFamily="34" charset="0"/>
              </a:endParaRPr>
            </a:p>
          </p:txBody>
        </p:sp>
        <p:sp>
          <p:nvSpPr>
            <p:cNvPr id="35" name="Rectangle 34"/>
            <p:cNvSpPr/>
            <p:nvPr/>
          </p:nvSpPr>
          <p:spPr>
            <a:xfrm>
              <a:off x="1398450" y="3731680"/>
              <a:ext cx="7256991" cy="659776"/>
            </a:xfrm>
            <a:prstGeom prst="rect">
              <a:avLst/>
            </a:prstGeom>
          </p:spPr>
          <p:txBody>
            <a:bodyPr wrap="square">
              <a:spAutoFit/>
            </a:bodyPr>
            <a:lstStyle/>
            <a:p>
              <a:pPr>
                <a:lnSpc>
                  <a:spcPct val="150000"/>
                </a:lnSpc>
              </a:pPr>
              <a:r>
                <a:rPr lang="en-US" b="1" dirty="0">
                  <a:latin typeface="Arial" pitchFamily="34" charset="0"/>
                  <a:ea typeface="Arial" pitchFamily="34" charset="0"/>
                  <a:cs typeface="Arial" pitchFamily="34" charset="0"/>
                </a:rPr>
                <a:t>Question:</a:t>
              </a:r>
            </a:p>
            <a:p>
              <a:pPr>
                <a:lnSpc>
                  <a:spcPct val="150000"/>
                </a:lnSpc>
              </a:pPr>
              <a:r>
                <a:rPr lang="en-US" dirty="0">
                  <a:latin typeface="Arial" pitchFamily="34" charset="0"/>
                  <a:ea typeface="Arial" pitchFamily="34" charset="0"/>
                  <a:cs typeface="Arial" pitchFamily="34" charset="0"/>
                </a:rPr>
                <a:t>The one fundamental issue this communication will address.</a:t>
              </a:r>
            </a:p>
          </p:txBody>
        </p:sp>
        <p:sp>
          <p:nvSpPr>
            <p:cNvPr id="36" name="Flowchart: Extract 35"/>
            <p:cNvSpPr/>
            <p:nvPr/>
          </p:nvSpPr>
          <p:spPr bwMode="auto">
            <a:xfrm rot="10800000" flipH="1">
              <a:off x="7431184" y="4522120"/>
              <a:ext cx="721774" cy="293262"/>
            </a:xfrm>
            <a:prstGeom prst="flowChartExtract">
              <a:avLst/>
            </a:prstGeom>
            <a:solidFill>
              <a:srgbClr val="BBF7E4"/>
            </a:solidFill>
            <a:ln>
              <a:noFill/>
            </a:ln>
          </p:spPr>
          <p:style>
            <a:lnRef idx="2">
              <a:schemeClr val="accent5"/>
            </a:lnRef>
            <a:fillRef idx="1">
              <a:schemeClr val="lt1"/>
            </a:fillRef>
            <a:effectRef idx="0">
              <a:schemeClr val="accent5"/>
            </a:effectRef>
            <a:fontRef idx="minor">
              <a:schemeClr val="dk1"/>
            </a:fontRef>
          </p:style>
        </p:sp>
        <p:sp>
          <p:nvSpPr>
            <p:cNvPr id="37" name="Rectangle 36"/>
            <p:cNvSpPr/>
            <p:nvPr/>
          </p:nvSpPr>
          <p:spPr>
            <a:xfrm>
              <a:off x="455613" y="3703449"/>
              <a:ext cx="915987" cy="819866"/>
            </a:xfrm>
            <a:prstGeom prst="rect">
              <a:avLst/>
            </a:prstGeom>
            <a:solidFill>
              <a:srgbClr val="AAF5DD">
                <a:alpha val="80000"/>
              </a:srgbClr>
            </a:solidFill>
            <a:ln w="38100" cmpd="thickThin">
              <a:solidFill>
                <a:schemeClr val="accent6">
                  <a:lumMod val="60000"/>
                  <a:lumOff val="40000"/>
                </a:schemeClr>
              </a:solidFill>
            </a:ln>
          </p:spPr>
          <p:style>
            <a:lnRef idx="2">
              <a:schemeClr val="accent5"/>
            </a:lnRef>
            <a:fillRef idx="1">
              <a:schemeClr val="lt1"/>
            </a:fillRef>
            <a:effectRef idx="0">
              <a:schemeClr val="accent5"/>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tx1"/>
                </a:solidFill>
                <a:latin typeface="Arial" pitchFamily="34" charset="0"/>
                <a:cs typeface="Arial" pitchFamily="34"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045" y="3864497"/>
              <a:ext cx="375123" cy="526959"/>
            </a:xfrm>
            <a:prstGeom prst="rect">
              <a:avLst/>
            </a:prstGeom>
            <a:noFill/>
            <a:ln>
              <a:noFill/>
            </a:ln>
          </p:spPr>
        </p:pic>
      </p:grpSp>
      <p:grpSp>
        <p:nvGrpSpPr>
          <p:cNvPr id="39" name="Group 38"/>
          <p:cNvGrpSpPr/>
          <p:nvPr/>
        </p:nvGrpSpPr>
        <p:grpSpPr>
          <a:xfrm>
            <a:off x="1513273" y="2617755"/>
            <a:ext cx="9165455" cy="1549958"/>
            <a:chOff x="455613" y="2889682"/>
            <a:chExt cx="8232775" cy="1107540"/>
          </a:xfrm>
        </p:grpSpPr>
        <p:sp>
          <p:nvSpPr>
            <p:cNvPr id="40" name="Rectangle 39"/>
            <p:cNvSpPr/>
            <p:nvPr/>
          </p:nvSpPr>
          <p:spPr>
            <a:xfrm>
              <a:off x="1371600" y="2889682"/>
              <a:ext cx="7316788" cy="819866"/>
            </a:xfrm>
            <a:prstGeom prst="rect">
              <a:avLst/>
            </a:prstGeom>
            <a:solidFill>
              <a:srgbClr val="FD9BF2">
                <a:alpha val="80000"/>
              </a:srgbClr>
            </a:solidFill>
            <a:ln>
              <a:noFill/>
            </a:ln>
          </p:spPr>
          <p:style>
            <a:lnRef idx="2">
              <a:schemeClr val="accent4"/>
            </a:lnRef>
            <a:fillRef idx="1">
              <a:schemeClr val="lt1"/>
            </a:fillRef>
            <a:effectRef idx="0">
              <a:schemeClr val="accent4"/>
            </a:effectRef>
            <a:fontRef idx="minor">
              <a:schemeClr val="dk1"/>
            </a:fontRef>
          </p:style>
          <p:txBody>
            <a:bodyPr lIns="864000" tIns="108000" rtlCol="0" anchor="ctr"/>
            <a:lstStyle/>
            <a:p>
              <a:pPr algn="ctr">
                <a:lnSpc>
                  <a:spcPct val="90000"/>
                </a:lnSpc>
                <a:spcBef>
                  <a:spcPts val="300"/>
                </a:spcBef>
                <a:spcAft>
                  <a:spcPts val="600"/>
                </a:spcAft>
              </a:pPr>
              <a:endParaRPr lang="en-US" dirty="0">
                <a:solidFill>
                  <a:schemeClr val="tx1"/>
                </a:solidFill>
                <a:latin typeface="Arial" pitchFamily="34" charset="0"/>
                <a:cs typeface="Arial" pitchFamily="34" charset="0"/>
              </a:endParaRPr>
            </a:p>
          </p:txBody>
        </p:sp>
        <p:sp>
          <p:nvSpPr>
            <p:cNvPr id="41" name="Rectangle 40"/>
            <p:cNvSpPr/>
            <p:nvPr/>
          </p:nvSpPr>
          <p:spPr>
            <a:xfrm>
              <a:off x="1371599" y="2908699"/>
              <a:ext cx="7283842" cy="659776"/>
            </a:xfrm>
            <a:prstGeom prst="rect">
              <a:avLst/>
            </a:prstGeom>
          </p:spPr>
          <p:txBody>
            <a:bodyPr wrap="square">
              <a:spAutoFit/>
            </a:bodyPr>
            <a:lstStyle/>
            <a:p>
              <a:pPr>
                <a:lnSpc>
                  <a:spcPct val="150000"/>
                </a:lnSpc>
              </a:pPr>
              <a:r>
                <a:rPr lang="en-US" b="1" dirty="0">
                  <a:latin typeface="Arial" pitchFamily="34" charset="0"/>
                  <a:ea typeface="Arial" pitchFamily="34" charset="0"/>
                  <a:cs typeface="Arial" pitchFamily="34" charset="0"/>
                </a:rPr>
                <a:t>Complication:</a:t>
              </a:r>
            </a:p>
            <a:p>
              <a:pPr>
                <a:lnSpc>
                  <a:spcPct val="150000"/>
                </a:lnSpc>
              </a:pPr>
              <a:r>
                <a:rPr lang="en-US" dirty="0">
                  <a:latin typeface="Arial" pitchFamily="34" charset="0"/>
                  <a:ea typeface="Arial" pitchFamily="34" charset="0"/>
                  <a:cs typeface="Arial" pitchFamily="34" charset="0"/>
                </a:rPr>
                <a:t>The trigger, event, or problem that created the need for this communication.</a:t>
              </a:r>
            </a:p>
          </p:txBody>
        </p:sp>
        <p:sp>
          <p:nvSpPr>
            <p:cNvPr id="42" name="Flowchart: Extract 41"/>
            <p:cNvSpPr/>
            <p:nvPr/>
          </p:nvSpPr>
          <p:spPr bwMode="auto">
            <a:xfrm rot="10800000" flipH="1">
              <a:off x="7464701" y="3703960"/>
              <a:ext cx="721774" cy="293262"/>
            </a:xfrm>
            <a:prstGeom prst="flowChartExtract">
              <a:avLst/>
            </a:prstGeom>
            <a:solidFill>
              <a:srgbClr val="FDAFF5"/>
            </a:solid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Rectangle 42"/>
            <p:cNvSpPr/>
            <p:nvPr/>
          </p:nvSpPr>
          <p:spPr>
            <a:xfrm>
              <a:off x="455613" y="2889682"/>
              <a:ext cx="915987" cy="819866"/>
            </a:xfrm>
            <a:prstGeom prst="rect">
              <a:avLst/>
            </a:prstGeom>
            <a:solidFill>
              <a:srgbClr val="FD9BF2">
                <a:alpha val="80000"/>
              </a:srgbClr>
            </a:solidFill>
            <a:ln w="38100" cmpd="thickThi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tx1"/>
                </a:solidFill>
                <a:latin typeface="Arial" pitchFamily="34" charset="0"/>
                <a:cs typeface="Arial" pitchFamily="34" charset="0"/>
              </a:endParaRPr>
            </a:p>
          </p:txBody>
        </p:sp>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57" y="3053905"/>
              <a:ext cx="471499" cy="491421"/>
            </a:xfrm>
            <a:prstGeom prst="rect">
              <a:avLst/>
            </a:prstGeom>
          </p:spPr>
        </p:pic>
      </p:grpSp>
      <p:grpSp>
        <p:nvGrpSpPr>
          <p:cNvPr id="45" name="Group 44"/>
          <p:cNvGrpSpPr/>
          <p:nvPr/>
        </p:nvGrpSpPr>
        <p:grpSpPr>
          <a:xfrm>
            <a:off x="1513273" y="1474432"/>
            <a:ext cx="9165455" cy="1529343"/>
            <a:chOff x="455613" y="2069190"/>
            <a:chExt cx="8232775" cy="1092809"/>
          </a:xfrm>
        </p:grpSpPr>
        <p:grpSp>
          <p:nvGrpSpPr>
            <p:cNvPr id="46" name="Group 45"/>
            <p:cNvGrpSpPr/>
            <p:nvPr/>
          </p:nvGrpSpPr>
          <p:grpSpPr>
            <a:xfrm>
              <a:off x="455613" y="2069190"/>
              <a:ext cx="8232775" cy="829766"/>
              <a:chOff x="455613" y="2069190"/>
              <a:chExt cx="8232775" cy="829766"/>
            </a:xfrm>
          </p:grpSpPr>
          <p:sp>
            <p:nvSpPr>
              <p:cNvPr id="48" name="Rectangle 47"/>
              <p:cNvSpPr/>
              <p:nvPr/>
            </p:nvSpPr>
            <p:spPr>
              <a:xfrm>
                <a:off x="1371600" y="2079090"/>
                <a:ext cx="7316788" cy="819866"/>
              </a:xfrm>
              <a:prstGeom prst="rect">
                <a:avLst/>
              </a:prstGeom>
              <a:solidFill>
                <a:srgbClr val="CB99FF">
                  <a:alpha val="80000"/>
                </a:srgbClr>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dirty="0">
                  <a:solidFill>
                    <a:schemeClr val="tx1"/>
                  </a:solidFill>
                  <a:latin typeface="Arial" pitchFamily="34" charset="0"/>
                  <a:cs typeface="Arial" pitchFamily="34" charset="0"/>
                </a:endParaRPr>
              </a:p>
            </p:txBody>
          </p:sp>
          <p:sp>
            <p:nvSpPr>
              <p:cNvPr id="49" name="Rectangle 48"/>
              <p:cNvSpPr/>
              <p:nvPr/>
            </p:nvSpPr>
            <p:spPr>
              <a:xfrm>
                <a:off x="1371599" y="2104206"/>
                <a:ext cx="7283842" cy="659776"/>
              </a:xfrm>
              <a:prstGeom prst="rect">
                <a:avLst/>
              </a:prstGeom>
            </p:spPr>
            <p:txBody>
              <a:bodyPr wrap="square">
                <a:spAutoFit/>
              </a:bodyPr>
              <a:lstStyle/>
              <a:p>
                <a:pPr>
                  <a:lnSpc>
                    <a:spcPct val="150000"/>
                  </a:lnSpc>
                </a:pPr>
                <a:r>
                  <a:rPr lang="en-US" b="1" dirty="0">
                    <a:latin typeface="Arial" pitchFamily="34" charset="0"/>
                    <a:ea typeface="Arial" pitchFamily="34" charset="0"/>
                    <a:cs typeface="Arial" pitchFamily="34" charset="0"/>
                  </a:rPr>
                  <a:t>Situation: </a:t>
                </a:r>
              </a:p>
              <a:p>
                <a:pPr>
                  <a:lnSpc>
                    <a:spcPct val="150000"/>
                  </a:lnSpc>
                </a:pPr>
                <a:r>
                  <a:rPr lang="en-US" dirty="0">
                    <a:latin typeface="Arial" pitchFamily="34" charset="0"/>
                    <a:ea typeface="Arial" pitchFamily="34" charset="0"/>
                    <a:cs typeface="Arial" pitchFamily="34" charset="0"/>
                  </a:rPr>
                  <a:t>The relevant facts about the situation, which the audience would not dispute.</a:t>
                </a:r>
              </a:p>
            </p:txBody>
          </p:sp>
          <p:sp>
            <p:nvSpPr>
              <p:cNvPr id="50" name="Rectangle 49"/>
              <p:cNvSpPr/>
              <p:nvPr/>
            </p:nvSpPr>
            <p:spPr>
              <a:xfrm>
                <a:off x="455613" y="2069190"/>
                <a:ext cx="915987" cy="819866"/>
              </a:xfrm>
              <a:prstGeom prst="rect">
                <a:avLst/>
              </a:prstGeom>
              <a:solidFill>
                <a:srgbClr val="D5ADFF"/>
              </a:solidFill>
              <a:ln w="38100" cmpd="thickThin">
                <a:solidFill>
                  <a:schemeClr val="bg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lIns="864000" tIns="108000" rtlCol="0" anchor="ctr"/>
              <a:lstStyle/>
              <a:p>
                <a:pPr algn="ctr">
                  <a:lnSpc>
                    <a:spcPct val="90000"/>
                  </a:lnSpc>
                  <a:spcBef>
                    <a:spcPts val="300"/>
                  </a:spcBef>
                  <a:spcAft>
                    <a:spcPts val="600"/>
                  </a:spcAft>
                </a:pPr>
                <a:endParaRPr lang="en-US" b="1" dirty="0">
                  <a:solidFill>
                    <a:schemeClr val="tx1"/>
                  </a:solidFill>
                  <a:latin typeface="Arial" pitchFamily="34" charset="0"/>
                  <a:cs typeface="Arial" pitchFamily="34" charset="0"/>
                </a:endParaRPr>
              </a:p>
            </p:txBody>
          </p: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709" y="2243317"/>
                <a:ext cx="497795" cy="491413"/>
              </a:xfrm>
              <a:prstGeom prst="rect">
                <a:avLst/>
              </a:prstGeom>
            </p:spPr>
          </p:pic>
        </p:grpSp>
        <p:sp>
          <p:nvSpPr>
            <p:cNvPr id="47" name="Flowchart: Extract 46"/>
            <p:cNvSpPr/>
            <p:nvPr/>
          </p:nvSpPr>
          <p:spPr bwMode="auto">
            <a:xfrm rot="10800000" flipH="1">
              <a:off x="7464701" y="2868737"/>
              <a:ext cx="721774" cy="293262"/>
            </a:xfrm>
            <a:prstGeom prst="flowChartExtract">
              <a:avLst/>
            </a:prstGeom>
            <a:solidFill>
              <a:srgbClr val="D5ADFF"/>
            </a:solidFill>
            <a:ln>
              <a:noFill/>
            </a:ln>
          </p:spPr>
          <p:style>
            <a:lnRef idx="2">
              <a:schemeClr val="accent2"/>
            </a:lnRef>
            <a:fillRef idx="1">
              <a:schemeClr val="lt1"/>
            </a:fillRef>
            <a:effectRef idx="0">
              <a:schemeClr val="accent2"/>
            </a:effectRef>
            <a:fontRef idx="minor">
              <a:schemeClr val="dk1"/>
            </a:fontRef>
          </p:style>
        </p:sp>
      </p:grpSp>
      <p:sp>
        <p:nvSpPr>
          <p:cNvPr id="5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15</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82105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171" y="793421"/>
            <a:ext cx="6935666" cy="3750870"/>
          </a:xfrm>
        </p:spPr>
        <p:txBody>
          <a:bodyPr/>
          <a:lstStyle/>
          <a:p>
            <a:pPr marL="234950" lvl="0" fontAlgn="base">
              <a:lnSpc>
                <a:spcPct val="150000"/>
              </a:lnSpc>
              <a:spcBef>
                <a:spcPts val="0"/>
              </a:spcBef>
            </a:pPr>
            <a:r>
              <a:rPr lang="en-US" sz="1600" b="0" dirty="0">
                <a:solidFill>
                  <a:srgbClr val="000000"/>
                </a:solidFill>
                <a:latin typeface="Arial" panose="020B0604020202020204" pitchFamily="34" charset="0"/>
                <a:ea typeface="+mn-ea"/>
                <a:cs typeface="Arial" panose="020B0604020202020204" pitchFamily="34" charset="0"/>
              </a:rPr>
              <a:t>Your team is developing a Customer Management application for a bank. This client currently does not have a system which automatically transfers the customer data from online forms to their CRM database. For every transaction, the bank employees have to manually enter customer data collected from online forms into their database. This task is time-consuming, inefficient, and also leads to typographical errors. As a part of the application development, your team decides to build a tool that will link online forms to the CRM database, ensuring automatic transfer of data. The employees can then access the customer data in real time using keywords instead of entering all the customer information into the system. </a:t>
            </a:r>
          </a:p>
          <a:p>
            <a:pPr marL="234950" fontAlgn="base">
              <a:lnSpc>
                <a:spcPct val="150000"/>
              </a:lnSpc>
              <a:spcBef>
                <a:spcPts val="0"/>
              </a:spcBef>
            </a:pPr>
            <a:endParaRPr lang="en-US" sz="1600" b="0" dirty="0">
              <a:solidFill>
                <a:srgbClr val="000000"/>
              </a:solidFill>
              <a:latin typeface="Arial" panose="020B0604020202020204" pitchFamily="34" charset="0"/>
              <a:ea typeface="+mn-ea"/>
              <a:cs typeface="Arial" panose="020B0604020202020204" pitchFamily="34" charset="0"/>
            </a:endParaRPr>
          </a:p>
          <a:p>
            <a:pPr marL="234950" fontAlgn="base">
              <a:lnSpc>
                <a:spcPct val="150000"/>
              </a:lnSpc>
              <a:spcBef>
                <a:spcPts val="0"/>
              </a:spcBef>
            </a:pPr>
            <a:endParaRPr lang="en-US" sz="1600" b="0" dirty="0">
              <a:solidFill>
                <a:srgbClr val="000000"/>
              </a:solidFill>
              <a:latin typeface="Arial" panose="020B0604020202020204" pitchFamily="34" charset="0"/>
              <a:ea typeface="+mn-ea"/>
              <a:cs typeface="Arial" panose="020B0604020202020204" pitchFamily="34" charset="0"/>
            </a:endParaRPr>
          </a:p>
        </p:txBody>
      </p:sp>
      <p:sp>
        <p:nvSpPr>
          <p:cNvPr id="11"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Let’s discuss…</a:t>
            </a:r>
          </a:p>
        </p:txBody>
      </p:sp>
      <p:grpSp>
        <p:nvGrpSpPr>
          <p:cNvPr id="14" name="Group 13"/>
          <p:cNvGrpSpPr/>
          <p:nvPr/>
        </p:nvGrpSpPr>
        <p:grpSpPr>
          <a:xfrm>
            <a:off x="3906989" y="4897832"/>
            <a:ext cx="8298643" cy="1681779"/>
            <a:chOff x="912733" y="4618935"/>
            <a:chExt cx="8298643" cy="1681779"/>
          </a:xfrm>
        </p:grpSpPr>
        <p:sp>
          <p:nvSpPr>
            <p:cNvPr id="12" name="Flowchart: Terminator 11"/>
            <p:cNvSpPr/>
            <p:nvPr/>
          </p:nvSpPr>
          <p:spPr>
            <a:xfrm>
              <a:off x="912733" y="4774172"/>
              <a:ext cx="6322114" cy="116853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111125" lvl="0" defTabSz="828675" fontAlgn="auto">
                <a:spcBef>
                  <a:spcPts val="0"/>
                </a:spcBef>
                <a:spcAft>
                  <a:spcPts val="600"/>
                </a:spcAft>
              </a:pPr>
              <a:r>
                <a:rPr lang="en-US" sz="1600" b="1" dirty="0">
                  <a:solidFill>
                    <a:schemeClr val="bg1"/>
                  </a:solidFill>
                  <a:cs typeface="Arial" panose="020B0604020202020204" pitchFamily="34" charset="0"/>
                </a:rPr>
                <a:t>How will you use the SCQ framework to identify the </a:t>
              </a:r>
              <a:br>
                <a:rPr lang="en-US" sz="1600" b="1" dirty="0">
                  <a:solidFill>
                    <a:schemeClr val="bg1"/>
                  </a:solidFill>
                  <a:cs typeface="Arial" panose="020B0604020202020204" pitchFamily="34" charset="0"/>
                </a:rPr>
              </a:br>
              <a:r>
                <a:rPr lang="en-US" sz="1600" b="1" dirty="0">
                  <a:solidFill>
                    <a:schemeClr val="bg1"/>
                  </a:solidFill>
                  <a:cs typeface="Arial" panose="020B0604020202020204" pitchFamily="34" charset="0"/>
                </a:rPr>
                <a:t>key points that will form the introduction of your presentation?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817" y="4618935"/>
              <a:ext cx="2465559" cy="1681779"/>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079673" y="793421"/>
            <a:ext cx="5021927" cy="3768436"/>
          </a:xfrm>
          <a:prstGeom prst="rect">
            <a:avLst/>
          </a:prstGeom>
        </p:spPr>
      </p:pic>
      <p:sp>
        <p:nvSpPr>
          <p:cNvPr id="7" name="Rectangle 6"/>
          <p:cNvSpPr/>
          <p:nvPr/>
        </p:nvSpPr>
        <p:spPr>
          <a:xfrm>
            <a:off x="0" y="4499908"/>
            <a:ext cx="7079673" cy="1306631"/>
          </a:xfrm>
          <a:prstGeom prst="rect">
            <a:avLst/>
          </a:prstGeom>
        </p:spPr>
        <p:txBody>
          <a:bodyPr vert="horz" lIns="0" tIns="0" rIns="0" bIns="0" rtlCol="0">
            <a:noAutofit/>
          </a:bodyPr>
          <a:lstStyle/>
          <a:p>
            <a:pPr marL="234950" defTabSz="1734634" fontAlgn="base">
              <a:lnSpc>
                <a:spcPct val="150000"/>
              </a:lnSpc>
              <a:buFont typeface="Arial" charset="0"/>
              <a:buNone/>
            </a:pPr>
            <a:r>
              <a:rPr lang="en-US" sz="1600" dirty="0">
                <a:solidFill>
                  <a:srgbClr val="000000"/>
                </a:solidFill>
                <a:latin typeface="Arial" panose="020B0604020202020204" pitchFamily="34" charset="0"/>
                <a:cs typeface="Arial" panose="020B0604020202020204" pitchFamily="34" charset="0"/>
              </a:rPr>
              <a:t>The client has invited you to present your recommendations to their Technical Lead in the next meeting. </a:t>
            </a:r>
          </a:p>
        </p:txBody>
      </p:sp>
      <p:sp>
        <p:nvSpPr>
          <p:cNvPr id="15"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16</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106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5067" r="16937" b="-1"/>
          <a:stretch/>
        </p:blipFill>
        <p:spPr>
          <a:xfrm flipH="1">
            <a:off x="0" y="14288"/>
            <a:ext cx="3379788" cy="36718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4" name="Title 11"/>
          <p:cNvSpPr txBox="1">
            <a:spLocks/>
          </p:cNvSpPr>
          <p:nvPr/>
        </p:nvSpPr>
        <p:spPr>
          <a:xfrm>
            <a:off x="3416301" y="332076"/>
            <a:ext cx="8567881"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Scq components</a:t>
            </a:r>
            <a:r>
              <a:rPr kumimoji="0" lang="en-US" sz="3200" b="0" i="0" u="none" strike="noStrike" kern="0" cap="all" spc="-133" normalizeH="0" noProof="0" dirty="0">
                <a:ln>
                  <a:noFill/>
                </a:ln>
                <a:solidFill>
                  <a:prstClr val="black"/>
                </a:solidFill>
                <a:effectLst/>
                <a:uLnTx/>
                <a:uFillTx/>
                <a:latin typeface="Arial Black" charset="0"/>
              </a:rPr>
              <a:t> In the message</a:t>
            </a:r>
            <a:endParaRPr kumimoji="0" lang="en-US" sz="3200" b="0" i="0" u="none" strike="noStrike" kern="0" cap="all" spc="-133" normalizeH="0" baseline="0" noProof="0" dirty="0">
              <a:ln>
                <a:noFill/>
              </a:ln>
              <a:solidFill>
                <a:prstClr val="black"/>
              </a:solidFill>
              <a:effectLst/>
              <a:uLnTx/>
              <a:uFillTx/>
              <a:latin typeface="Arial Black" charset="0"/>
            </a:endParaRPr>
          </a:p>
        </p:txBody>
      </p:sp>
      <p:sp>
        <p:nvSpPr>
          <p:cNvPr id="30" name="Rounded Rectangle 32"/>
          <p:cNvSpPr/>
          <p:nvPr/>
        </p:nvSpPr>
        <p:spPr>
          <a:xfrm>
            <a:off x="6081265" y="1398306"/>
            <a:ext cx="3165167" cy="413427"/>
          </a:xfrm>
          <a:prstGeom prst="roundRect">
            <a:avLst>
              <a:gd name="adj" fmla="val 0"/>
            </a:avLst>
          </a:prstGeom>
          <a:solidFill>
            <a:schemeClr val="accent4">
              <a:lumMod val="75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raphik"/>
                <a:ea typeface="+mn-ea"/>
                <a:cs typeface="Arial" panose="020B0604020202020204" pitchFamily="34" charset="0"/>
              </a:rPr>
              <a:t>Complication</a:t>
            </a:r>
          </a:p>
          <a:p>
            <a:pPr marL="0" marR="0" lvl="0" indent="0" algn="ctr" defTabSz="914400" eaLnBrk="1" fontAlgn="auto" latinLnBrk="0" hangingPunct="1">
              <a:lnSpc>
                <a:spcPct val="100000"/>
              </a:lnSpc>
              <a:spcBef>
                <a:spcPct val="20000"/>
              </a:spcBef>
              <a:spcAft>
                <a:spcPts val="0"/>
              </a:spcAft>
              <a:buClrTx/>
              <a:buSzTx/>
              <a:buFontTx/>
              <a:buNone/>
              <a:tabLst/>
              <a:defRPr/>
            </a:pPr>
            <a:endParaRPr kumimoji="0" lang="en-IN" sz="2000" b="1" i="0" u="none" strike="noStrike" kern="0" cap="none" spc="0" normalizeH="0" baseline="0" noProof="0" dirty="0">
              <a:ln>
                <a:noFill/>
              </a:ln>
              <a:solidFill>
                <a:prstClr val="white"/>
              </a:solidFill>
              <a:effectLst/>
              <a:uLnTx/>
              <a:uFillTx/>
              <a:latin typeface="Graphik"/>
              <a:ea typeface="+mn-ea"/>
              <a:cs typeface="Arial" panose="020B0604020202020204" pitchFamily="34" charset="0"/>
            </a:endParaRPr>
          </a:p>
        </p:txBody>
      </p:sp>
      <p:sp>
        <p:nvSpPr>
          <p:cNvPr id="31" name="Rounded Rectangle 33"/>
          <p:cNvSpPr/>
          <p:nvPr/>
        </p:nvSpPr>
        <p:spPr>
          <a:xfrm>
            <a:off x="6076377" y="1811494"/>
            <a:ext cx="3165167" cy="2650429"/>
          </a:xfrm>
          <a:prstGeom prst="roundRect">
            <a:avLst>
              <a:gd name="adj" fmla="val 0"/>
            </a:avLst>
          </a:prstGeom>
          <a:solidFill>
            <a:schemeClr val="accent4">
              <a:lumMod val="20000"/>
              <a:lumOff val="80000"/>
              <a:alpha val="70000"/>
            </a:schemeClr>
          </a:solidFill>
          <a:ln w="12700" cap="flat" cmpd="sng" algn="ctr">
            <a:noFill/>
            <a:prstDash val="solid"/>
            <a:miter lim="800000"/>
          </a:ln>
          <a:effectLst/>
        </p:spPr>
        <p:txBody>
          <a:bodyPr rtlCol="0" anchor="t"/>
          <a:lstStyle/>
          <a:p>
            <a:pPr marL="166688" marR="0" lvl="0" indent="-166688"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The bank does not have a system to capture customer data from online forms.</a:t>
            </a:r>
          </a:p>
          <a:p>
            <a:pPr marL="166688" marR="0" lvl="0" indent="-166688"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For every transaction, the bank employees have to manually enter customer data into the system. </a:t>
            </a:r>
          </a:p>
          <a:p>
            <a:pPr marL="166688" marR="0" lvl="0" indent="-166688" defTabSz="91440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This task is time-consuming, inefficient, and also leads to typographical errors.</a:t>
            </a:r>
          </a:p>
        </p:txBody>
      </p:sp>
      <p:sp>
        <p:nvSpPr>
          <p:cNvPr id="32" name="Rounded Rectangle 44"/>
          <p:cNvSpPr/>
          <p:nvPr/>
        </p:nvSpPr>
        <p:spPr>
          <a:xfrm>
            <a:off x="9294656" y="1398306"/>
            <a:ext cx="2814226" cy="413427"/>
          </a:xfrm>
          <a:prstGeom prst="roundRect">
            <a:avLst>
              <a:gd name="adj" fmla="val 0"/>
            </a:avLst>
          </a:prstGeom>
          <a:solidFill>
            <a:schemeClr val="accent6">
              <a:lumMod val="75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white"/>
                </a:solidFill>
                <a:effectLst/>
                <a:uLnTx/>
                <a:uFillTx/>
                <a:latin typeface="Graphik"/>
                <a:ea typeface="+mn-ea"/>
                <a:cs typeface="Arial" panose="020B0604020202020204" pitchFamily="34" charset="0"/>
              </a:rPr>
              <a:t>Question</a:t>
            </a:r>
          </a:p>
        </p:txBody>
      </p:sp>
      <p:sp>
        <p:nvSpPr>
          <p:cNvPr id="33" name="Rounded Rectangle 45"/>
          <p:cNvSpPr/>
          <p:nvPr/>
        </p:nvSpPr>
        <p:spPr>
          <a:xfrm>
            <a:off x="9294658" y="1811494"/>
            <a:ext cx="2814226" cy="2650429"/>
          </a:xfrm>
          <a:prstGeom prst="roundRect">
            <a:avLst>
              <a:gd name="adj" fmla="val 0"/>
            </a:avLst>
          </a:prstGeom>
          <a:solidFill>
            <a:schemeClr val="accent6">
              <a:lumMod val="20000"/>
              <a:lumOff val="80000"/>
              <a:alpha val="70000"/>
            </a:schemeClr>
          </a:solidFill>
          <a:ln w="12700" cap="flat" cmpd="sng" algn="ctr">
            <a:no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How can we save time and prevent errors while entering customer information?</a:t>
            </a:r>
          </a:p>
        </p:txBody>
      </p:sp>
      <p:sp>
        <p:nvSpPr>
          <p:cNvPr id="34" name="Rounded Rectangle 48"/>
          <p:cNvSpPr/>
          <p:nvPr/>
        </p:nvSpPr>
        <p:spPr>
          <a:xfrm>
            <a:off x="3165167" y="1398306"/>
            <a:ext cx="2814226" cy="413426"/>
          </a:xfrm>
          <a:prstGeom prst="roundRect">
            <a:avLst>
              <a:gd name="adj" fmla="val 0"/>
            </a:avLst>
          </a:prstGeom>
          <a:solidFill>
            <a:schemeClr val="bg2">
              <a:lumMod val="75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IN" sz="2000" b="1" i="0" u="none" strike="noStrike" kern="0" cap="none" spc="0" normalizeH="0" baseline="0" noProof="0" dirty="0">
                <a:ln>
                  <a:noFill/>
                </a:ln>
                <a:solidFill>
                  <a:prstClr val="white"/>
                </a:solidFill>
                <a:effectLst/>
                <a:uLnTx/>
                <a:uFillTx/>
                <a:latin typeface="Graphik"/>
                <a:ea typeface="+mn-ea"/>
                <a:cs typeface="Arial" panose="020B0604020202020204" pitchFamily="34" charset="0"/>
              </a:rPr>
              <a:t>Situation</a:t>
            </a:r>
          </a:p>
        </p:txBody>
      </p:sp>
      <p:sp>
        <p:nvSpPr>
          <p:cNvPr id="35" name="Rounded Rectangle 49"/>
          <p:cNvSpPr/>
          <p:nvPr/>
        </p:nvSpPr>
        <p:spPr>
          <a:xfrm>
            <a:off x="3165167" y="1811494"/>
            <a:ext cx="2814226" cy="2650429"/>
          </a:xfrm>
          <a:prstGeom prst="roundRect">
            <a:avLst>
              <a:gd name="adj" fmla="val 0"/>
            </a:avLst>
          </a:prstGeom>
          <a:solidFill>
            <a:schemeClr val="bg2">
              <a:lumMod val="20000"/>
              <a:lumOff val="80000"/>
              <a:alpha val="70000"/>
            </a:schemeClr>
          </a:solidFill>
          <a:ln w="12700" cap="flat" cmpd="sng" algn="ctr">
            <a:noFill/>
            <a:prstDash val="solid"/>
            <a:miter lim="800000"/>
          </a:ln>
          <a:effectLst/>
        </p:spPr>
        <p:txBody>
          <a:bodyPr rtlCol="0" anchor="t"/>
          <a:lstStyle/>
          <a:p>
            <a:pPr marL="0" marR="0" lvl="0" indent="0" defTabSz="914400" eaLnBrk="1" fontAlgn="auto" latinLnBrk="0" hangingPunct="1">
              <a:lnSpc>
                <a:spcPct val="15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Your team is developing a Customer Management application for a bank. </a:t>
            </a:r>
          </a:p>
        </p:txBody>
      </p:sp>
      <p:sp>
        <p:nvSpPr>
          <p:cNvPr id="36" name="Rounded Rectangle 14"/>
          <p:cNvSpPr/>
          <p:nvPr/>
        </p:nvSpPr>
        <p:spPr>
          <a:xfrm>
            <a:off x="3175368" y="5049649"/>
            <a:ext cx="8802566" cy="949371"/>
          </a:xfrm>
          <a:prstGeom prst="roundRect">
            <a:avLst>
              <a:gd name="adj" fmla="val 0"/>
            </a:avLst>
          </a:prstGeom>
          <a:solidFill>
            <a:schemeClr val="accent1">
              <a:lumMod val="40000"/>
              <a:lumOff val="60000"/>
            </a:schemeClr>
          </a:solidFill>
          <a:ln w="381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Graphik"/>
                <a:ea typeface="Calibri" panose="020F0502020204030204" pitchFamily="34" charset="0"/>
                <a:cs typeface="Arial" panose="020B0604020202020204" pitchFamily="34" charset="0"/>
              </a:rPr>
              <a:t>The solution is to build a tool that will automatically capture data from online forms and store it in a database for future use. The customer data can be accessed in real time using keywords instead of entering all the customer information into the system.</a:t>
            </a:r>
          </a:p>
        </p:txBody>
      </p:sp>
      <p:sp>
        <p:nvSpPr>
          <p:cNvPr id="37" name="Rounded Rectangle 15"/>
          <p:cNvSpPr/>
          <p:nvPr/>
        </p:nvSpPr>
        <p:spPr>
          <a:xfrm>
            <a:off x="3165167" y="4644017"/>
            <a:ext cx="2814226" cy="413426"/>
          </a:xfrm>
          <a:prstGeom prst="roundRect">
            <a:avLst>
              <a:gd name="adj" fmla="val 0"/>
            </a:avLst>
          </a:prstGeom>
          <a:solidFill>
            <a:schemeClr val="accent1">
              <a:lumMod val="75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white"/>
                </a:solidFill>
                <a:effectLst/>
                <a:uLnTx/>
                <a:uFillTx/>
                <a:latin typeface="Graphik"/>
                <a:ea typeface="+mn-ea"/>
                <a:cs typeface="Arial" panose="020B0604020202020204" pitchFamily="34" charset="0"/>
              </a:rPr>
              <a:t>Main Message</a:t>
            </a:r>
          </a:p>
        </p:txBody>
      </p:sp>
      <p:sp>
        <p:nvSpPr>
          <p:cNvPr id="3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98586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88480"/>
          </a:xfrm>
          <a:prstGeom prst="rect">
            <a:avLst/>
          </a:prstGeom>
        </p:spPr>
      </p:pic>
      <p:sp>
        <p:nvSpPr>
          <p:cNvPr id="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
        <p:nvSpPr>
          <p:cNvPr id="12"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18</a:t>
            </a:fld>
            <a:endParaRPr lang="en-US" dirty="0">
              <a:solidFill>
                <a:schemeClr val="bg1"/>
              </a:solidFill>
              <a:latin typeface="Calibri" panose="020F0502020204030204"/>
            </a:endParaRPr>
          </a:p>
        </p:txBody>
      </p:sp>
    </p:spTree>
    <p:extLst>
      <p:ext uri="{BB962C8B-B14F-4D97-AF65-F5344CB8AC3E}">
        <p14:creationId xmlns:p14="http://schemas.microsoft.com/office/powerpoint/2010/main" val="1911772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Step three: develop</a:t>
            </a:r>
          </a:p>
        </p:txBody>
      </p:sp>
      <p:grpSp>
        <p:nvGrpSpPr>
          <p:cNvPr id="37" name="Group 36"/>
          <p:cNvGrpSpPr/>
          <p:nvPr/>
        </p:nvGrpSpPr>
        <p:grpSpPr>
          <a:xfrm>
            <a:off x="6949795" y="1245438"/>
            <a:ext cx="1695443" cy="1868371"/>
            <a:chOff x="8944029" y="1762394"/>
            <a:chExt cx="2128590" cy="2278964"/>
          </a:xfrm>
          <a:solidFill>
            <a:schemeClr val="bg1">
              <a:lumMod val="75000"/>
            </a:schemeClr>
          </a:solidFill>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4" name="Rectangle 1"/>
            <p:cNvSpPr>
              <a:spLocks noChangeArrowheads="1"/>
            </p:cNvSpPr>
            <p:nvPr/>
          </p:nvSpPr>
          <p:spPr bwMode="auto">
            <a:xfrm>
              <a:off x="9161194" y="3004315"/>
              <a:ext cx="1886364"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Deliver</a:t>
              </a:r>
            </a:p>
          </p:txBody>
        </p:sp>
        <p:sp>
          <p:nvSpPr>
            <p:cNvPr id="25" name="Oval 24"/>
            <p:cNvSpPr/>
            <p:nvPr/>
          </p:nvSpPr>
          <p:spPr>
            <a:xfrm>
              <a:off x="9394709" y="1762394"/>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a:solidFill>
              <a:schemeClr val="bg1"/>
            </a:solidFill>
            <a:ln>
              <a:noFill/>
            </a:ln>
          </p:spPr>
        </p:pic>
      </p:grpSp>
      <p:grpSp>
        <p:nvGrpSpPr>
          <p:cNvPr id="36" name="Group 35"/>
          <p:cNvGrpSpPr/>
          <p:nvPr/>
        </p:nvGrpSpPr>
        <p:grpSpPr>
          <a:xfrm>
            <a:off x="5255907" y="1663253"/>
            <a:ext cx="1846901" cy="1809788"/>
            <a:chOff x="6817391" y="2272028"/>
            <a:chExt cx="2318742" cy="2207507"/>
          </a:xfrm>
          <a:solidFill>
            <a:schemeClr val="bg1">
              <a:lumMod val="75000"/>
            </a:schemeClr>
          </a:solidFill>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chemeClr val="bg1">
                <a:lumMod val="75000"/>
              </a:schemeClr>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97289"/>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a:solidFill>
              <a:schemeClr val="bg1"/>
            </a:solidFill>
            <a:ln>
              <a:noFill/>
            </a:ln>
          </p:spPr>
        </p:pic>
      </p:grpSp>
      <p:grpSp>
        <p:nvGrpSpPr>
          <p:cNvPr id="35" name="Group 34"/>
          <p:cNvGrpSpPr/>
          <p:nvPr/>
        </p:nvGrpSpPr>
        <p:grpSpPr>
          <a:xfrm>
            <a:off x="3562017" y="1246349"/>
            <a:ext cx="1846901" cy="1867459"/>
            <a:chOff x="4690752" y="1763505"/>
            <a:chExt cx="2318742" cy="2277851"/>
          </a:xfrm>
          <a:solidFill>
            <a:srgbClr val="00BF00"/>
          </a:solidFill>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8CC63E"/>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rgbClr val="8CC63E"/>
            </a:solidFill>
            <a:ln>
              <a:solidFill>
                <a:srgbClr val="8CC63E"/>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solidFill>
                <a:srgbClr val="8CC63E"/>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0" name="Rectangle 1"/>
            <p:cNvSpPr>
              <a:spLocks noChangeArrowheads="1"/>
            </p:cNvSpPr>
            <p:nvPr/>
          </p:nvSpPr>
          <p:spPr bwMode="auto">
            <a:xfrm>
              <a:off x="4861409" y="3015532"/>
              <a:ext cx="1886363" cy="389689"/>
            </a:xfrm>
            <a:prstGeom prst="rect">
              <a:avLst/>
            </a:prstGeom>
            <a:solidFill>
              <a:srgbClr val="8CC63E"/>
            </a:solid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a:solidFill>
              <a:schemeClr val="bg1"/>
            </a:solidFill>
            <a:ln>
              <a:noFill/>
            </a:ln>
          </p:spPr>
        </p:pic>
      </p:grpSp>
      <p:grpSp>
        <p:nvGrpSpPr>
          <p:cNvPr id="34" name="Group 33"/>
          <p:cNvGrpSpPr/>
          <p:nvPr/>
        </p:nvGrpSpPr>
        <p:grpSpPr>
          <a:xfrm>
            <a:off x="1868129" y="1663155"/>
            <a:ext cx="1846901" cy="1851562"/>
            <a:chOff x="2564114" y="2271908"/>
            <a:chExt cx="2318742" cy="2258461"/>
          </a:xfrm>
          <a:solidFill>
            <a:srgbClr val="BFBFBF"/>
          </a:solidFill>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BFBFBF"/>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2064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a:solidFill>
              <a:schemeClr val="bg1"/>
            </a:solidFill>
            <a:ln>
              <a:noFill/>
            </a:ln>
          </p:spPr>
        </p:pic>
      </p:grpSp>
      <p:grpSp>
        <p:nvGrpSpPr>
          <p:cNvPr id="33" name="Group 32"/>
          <p:cNvGrpSpPr/>
          <p:nvPr/>
        </p:nvGrpSpPr>
        <p:grpSpPr>
          <a:xfrm>
            <a:off x="174240" y="1246349"/>
            <a:ext cx="1846901" cy="1867360"/>
            <a:chOff x="437475" y="1763505"/>
            <a:chExt cx="2318742" cy="2277731"/>
          </a:xfrm>
          <a:solidFill>
            <a:schemeClr val="bg1">
              <a:lumMod val="75000"/>
            </a:schemeClr>
          </a:solidFill>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4" name="Rectangle 1"/>
            <p:cNvSpPr>
              <a:spLocks noChangeArrowheads="1"/>
            </p:cNvSpPr>
            <p:nvPr/>
          </p:nvSpPr>
          <p:spPr bwMode="auto">
            <a:xfrm>
              <a:off x="767382" y="3020642"/>
              <a:ext cx="1341189" cy="389689"/>
            </a:xfrm>
            <a:prstGeom prst="rect">
              <a:avLst/>
            </a:prstGeom>
            <a:grpFill/>
            <a:ln w="9525">
              <a:noFill/>
              <a:miter lim="800000"/>
              <a:headEnd/>
              <a:tailEnd/>
            </a:ln>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a:solidFill>
              <a:schemeClr val="bg1"/>
            </a:solidFill>
            <a:ln>
              <a:noFill/>
            </a:ln>
          </p:spPr>
        </p:pic>
      </p:grpSp>
      <p:sp>
        <p:nvSpPr>
          <p:cNvPr id="50" name="Text Placeholder 3"/>
          <p:cNvSpPr>
            <a:spLocks noGrp="1"/>
          </p:cNvSpPr>
          <p:nvPr>
            <p:ph type="body" sz="quarter" idx="4294967295"/>
          </p:nvPr>
        </p:nvSpPr>
        <p:spPr>
          <a:xfrm>
            <a:off x="8775926" y="1666136"/>
            <a:ext cx="3199886" cy="1447573"/>
          </a:xfrm>
          <a:prstGeom prst="rect">
            <a:avLst/>
          </a:prstGeom>
        </p:spPr>
        <p:txBody>
          <a:bodyPr/>
          <a:lstStyle/>
          <a:p>
            <a:pPr>
              <a:lnSpc>
                <a:spcPct val="100000"/>
              </a:lnSpc>
            </a:pPr>
            <a:r>
              <a:rPr lang="en-US" sz="1800" dirty="0">
                <a:latin typeface="Arial" pitchFamily="34" charset="0"/>
                <a:ea typeface="Arial" pitchFamily="34" charset="0"/>
              </a:rPr>
              <a:t>At this stage, the message gets its final shape. This stage has five key steps that can be followed.</a:t>
            </a:r>
          </a:p>
        </p:txBody>
      </p:sp>
      <p:sp>
        <p:nvSpPr>
          <p:cNvPr id="6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19</a:t>
            </a:fld>
            <a:endParaRPr lang="en-US" dirty="0">
              <a:solidFill>
                <a:schemeClr val="tx1"/>
              </a:solidFill>
              <a:latin typeface="Calibri" panose="020F0502020204030204"/>
            </a:endParaRPr>
          </a:p>
        </p:txBody>
      </p:sp>
      <p:sp>
        <p:nvSpPr>
          <p:cNvPr id="62" name="Right Arrow 47"/>
          <p:cNvSpPr/>
          <p:nvPr/>
        </p:nvSpPr>
        <p:spPr>
          <a:xfrm>
            <a:off x="2660411" y="2885167"/>
            <a:ext cx="8341270" cy="3122168"/>
          </a:xfrm>
          <a:prstGeom prst="rightArrow">
            <a:avLst/>
          </a:prstGeom>
          <a:solidFill>
            <a:srgbClr val="E7E8E9"/>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3" name="Freeform 48"/>
          <p:cNvSpPr/>
          <p:nvPr/>
        </p:nvSpPr>
        <p:spPr>
          <a:xfrm>
            <a:off x="1927290" y="3821817"/>
            <a:ext cx="1730737" cy="1248867"/>
          </a:xfrm>
          <a:custGeom>
            <a:avLst/>
            <a:gdLst>
              <a:gd name="connsiteX0" fmla="*/ 0 w 1451991"/>
              <a:gd name="connsiteY0" fmla="*/ 177357 h 1064120"/>
              <a:gd name="connsiteX1" fmla="*/ 177357 w 1451991"/>
              <a:gd name="connsiteY1" fmla="*/ 0 h 1064120"/>
              <a:gd name="connsiteX2" fmla="*/ 1274634 w 1451991"/>
              <a:gd name="connsiteY2" fmla="*/ 0 h 1064120"/>
              <a:gd name="connsiteX3" fmla="*/ 1451991 w 1451991"/>
              <a:gd name="connsiteY3" fmla="*/ 177357 h 1064120"/>
              <a:gd name="connsiteX4" fmla="*/ 1451991 w 1451991"/>
              <a:gd name="connsiteY4" fmla="*/ 886763 h 1064120"/>
              <a:gd name="connsiteX5" fmla="*/ 1274634 w 1451991"/>
              <a:gd name="connsiteY5" fmla="*/ 1064120 h 1064120"/>
              <a:gd name="connsiteX6" fmla="*/ 177357 w 1451991"/>
              <a:gd name="connsiteY6" fmla="*/ 1064120 h 1064120"/>
              <a:gd name="connsiteX7" fmla="*/ 0 w 1451991"/>
              <a:gd name="connsiteY7" fmla="*/ 886763 h 1064120"/>
              <a:gd name="connsiteX8" fmla="*/ 0 w 1451991"/>
              <a:gd name="connsiteY8" fmla="*/ 177357 h 10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991" h="1064120">
                <a:moveTo>
                  <a:pt x="0" y="177357"/>
                </a:moveTo>
                <a:cubicBezTo>
                  <a:pt x="0" y="79405"/>
                  <a:pt x="79405" y="0"/>
                  <a:pt x="177357" y="0"/>
                </a:cubicBezTo>
                <a:lnTo>
                  <a:pt x="1274634" y="0"/>
                </a:lnTo>
                <a:cubicBezTo>
                  <a:pt x="1372586" y="0"/>
                  <a:pt x="1451991" y="79405"/>
                  <a:pt x="1451991" y="177357"/>
                </a:cubicBezTo>
                <a:lnTo>
                  <a:pt x="1451991" y="886763"/>
                </a:lnTo>
                <a:cubicBezTo>
                  <a:pt x="1451991" y="984715"/>
                  <a:pt x="1372586" y="1064120"/>
                  <a:pt x="1274634" y="1064120"/>
                </a:cubicBezTo>
                <a:lnTo>
                  <a:pt x="177357" y="1064120"/>
                </a:lnTo>
                <a:cubicBezTo>
                  <a:pt x="79405" y="1064120"/>
                  <a:pt x="0" y="984715"/>
                  <a:pt x="0" y="886763"/>
                </a:cubicBezTo>
                <a:lnTo>
                  <a:pt x="0" y="1773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666" tIns="97666" rIns="97666" bIns="97666" numCol="1" spcCol="1270" anchor="ctr" anchorCtr="0">
            <a:noAutofit/>
          </a:bodyPr>
          <a:lstStyle/>
          <a:p>
            <a:pPr lvl="0" algn="ctr" defTabSz="533400">
              <a:lnSpc>
                <a:spcPct val="90000"/>
              </a:lnSpc>
              <a:spcBef>
                <a:spcPct val="0"/>
              </a:spcBef>
              <a:spcAft>
                <a:spcPct val="35000"/>
              </a:spcAft>
            </a:pPr>
            <a:r>
              <a:rPr lang="en-US" sz="1600" kern="1200" dirty="0">
                <a:solidFill>
                  <a:schemeClr val="bg1"/>
                </a:solidFill>
              </a:rPr>
              <a:t>Communicate one major idea in a paragraph</a:t>
            </a:r>
          </a:p>
        </p:txBody>
      </p:sp>
      <p:sp>
        <p:nvSpPr>
          <p:cNvPr id="64" name="Freeform 49"/>
          <p:cNvSpPr/>
          <p:nvPr/>
        </p:nvSpPr>
        <p:spPr>
          <a:xfrm>
            <a:off x="3946483" y="3821817"/>
            <a:ext cx="1730737" cy="1248867"/>
          </a:xfrm>
          <a:custGeom>
            <a:avLst/>
            <a:gdLst>
              <a:gd name="connsiteX0" fmla="*/ 0 w 1451991"/>
              <a:gd name="connsiteY0" fmla="*/ 177357 h 1064120"/>
              <a:gd name="connsiteX1" fmla="*/ 177357 w 1451991"/>
              <a:gd name="connsiteY1" fmla="*/ 0 h 1064120"/>
              <a:gd name="connsiteX2" fmla="*/ 1274634 w 1451991"/>
              <a:gd name="connsiteY2" fmla="*/ 0 h 1064120"/>
              <a:gd name="connsiteX3" fmla="*/ 1451991 w 1451991"/>
              <a:gd name="connsiteY3" fmla="*/ 177357 h 1064120"/>
              <a:gd name="connsiteX4" fmla="*/ 1451991 w 1451991"/>
              <a:gd name="connsiteY4" fmla="*/ 886763 h 1064120"/>
              <a:gd name="connsiteX5" fmla="*/ 1274634 w 1451991"/>
              <a:gd name="connsiteY5" fmla="*/ 1064120 h 1064120"/>
              <a:gd name="connsiteX6" fmla="*/ 177357 w 1451991"/>
              <a:gd name="connsiteY6" fmla="*/ 1064120 h 1064120"/>
              <a:gd name="connsiteX7" fmla="*/ 0 w 1451991"/>
              <a:gd name="connsiteY7" fmla="*/ 886763 h 1064120"/>
              <a:gd name="connsiteX8" fmla="*/ 0 w 1451991"/>
              <a:gd name="connsiteY8" fmla="*/ 177357 h 10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991" h="1064120">
                <a:moveTo>
                  <a:pt x="0" y="177357"/>
                </a:moveTo>
                <a:cubicBezTo>
                  <a:pt x="0" y="79405"/>
                  <a:pt x="79405" y="0"/>
                  <a:pt x="177357" y="0"/>
                </a:cubicBezTo>
                <a:lnTo>
                  <a:pt x="1274634" y="0"/>
                </a:lnTo>
                <a:cubicBezTo>
                  <a:pt x="1372586" y="0"/>
                  <a:pt x="1451991" y="79405"/>
                  <a:pt x="1451991" y="177357"/>
                </a:cubicBezTo>
                <a:lnTo>
                  <a:pt x="1451991" y="886763"/>
                </a:lnTo>
                <a:cubicBezTo>
                  <a:pt x="1451991" y="984715"/>
                  <a:pt x="1372586" y="1064120"/>
                  <a:pt x="1274634" y="1064120"/>
                </a:cubicBezTo>
                <a:lnTo>
                  <a:pt x="177357" y="1064120"/>
                </a:lnTo>
                <a:cubicBezTo>
                  <a:pt x="79405" y="1064120"/>
                  <a:pt x="0" y="984715"/>
                  <a:pt x="0" y="886763"/>
                </a:cubicBezTo>
                <a:lnTo>
                  <a:pt x="0" y="177357"/>
                </a:lnTo>
                <a:close/>
              </a:path>
            </a:pathLst>
          </a:cu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666" tIns="97666" rIns="97666" bIns="97666" numCol="1" spcCol="1270" anchor="ctr" anchorCtr="0">
            <a:noAutofit/>
          </a:bodyPr>
          <a:lstStyle/>
          <a:p>
            <a:pPr lvl="0" algn="ctr" defTabSz="533400">
              <a:lnSpc>
                <a:spcPct val="90000"/>
              </a:lnSpc>
              <a:spcBef>
                <a:spcPct val="0"/>
              </a:spcBef>
              <a:spcAft>
                <a:spcPct val="35000"/>
              </a:spcAft>
            </a:pPr>
            <a:r>
              <a:rPr lang="en-US" sz="1600" kern="1200" dirty="0">
                <a:solidFill>
                  <a:schemeClr val="bg1"/>
                </a:solidFill>
              </a:rPr>
              <a:t>Formulate that idea in one complete but short sentence</a:t>
            </a:r>
            <a:endParaRPr lang="en-US" sz="1600" kern="1200" dirty="0"/>
          </a:p>
        </p:txBody>
      </p:sp>
      <p:sp>
        <p:nvSpPr>
          <p:cNvPr id="65" name="Freeform 50"/>
          <p:cNvSpPr/>
          <p:nvPr/>
        </p:nvSpPr>
        <p:spPr>
          <a:xfrm>
            <a:off x="5965677" y="3821817"/>
            <a:ext cx="1730737" cy="1248867"/>
          </a:xfrm>
          <a:custGeom>
            <a:avLst/>
            <a:gdLst>
              <a:gd name="connsiteX0" fmla="*/ 0 w 1451991"/>
              <a:gd name="connsiteY0" fmla="*/ 177357 h 1064120"/>
              <a:gd name="connsiteX1" fmla="*/ 177357 w 1451991"/>
              <a:gd name="connsiteY1" fmla="*/ 0 h 1064120"/>
              <a:gd name="connsiteX2" fmla="*/ 1274634 w 1451991"/>
              <a:gd name="connsiteY2" fmla="*/ 0 h 1064120"/>
              <a:gd name="connsiteX3" fmla="*/ 1451991 w 1451991"/>
              <a:gd name="connsiteY3" fmla="*/ 177357 h 1064120"/>
              <a:gd name="connsiteX4" fmla="*/ 1451991 w 1451991"/>
              <a:gd name="connsiteY4" fmla="*/ 886763 h 1064120"/>
              <a:gd name="connsiteX5" fmla="*/ 1274634 w 1451991"/>
              <a:gd name="connsiteY5" fmla="*/ 1064120 h 1064120"/>
              <a:gd name="connsiteX6" fmla="*/ 177357 w 1451991"/>
              <a:gd name="connsiteY6" fmla="*/ 1064120 h 1064120"/>
              <a:gd name="connsiteX7" fmla="*/ 0 w 1451991"/>
              <a:gd name="connsiteY7" fmla="*/ 886763 h 1064120"/>
              <a:gd name="connsiteX8" fmla="*/ 0 w 1451991"/>
              <a:gd name="connsiteY8" fmla="*/ 177357 h 10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991" h="1064120">
                <a:moveTo>
                  <a:pt x="0" y="177357"/>
                </a:moveTo>
                <a:cubicBezTo>
                  <a:pt x="0" y="79405"/>
                  <a:pt x="79405" y="0"/>
                  <a:pt x="177357" y="0"/>
                </a:cubicBezTo>
                <a:lnTo>
                  <a:pt x="1274634" y="0"/>
                </a:lnTo>
                <a:cubicBezTo>
                  <a:pt x="1372586" y="0"/>
                  <a:pt x="1451991" y="79405"/>
                  <a:pt x="1451991" y="177357"/>
                </a:cubicBezTo>
                <a:lnTo>
                  <a:pt x="1451991" y="886763"/>
                </a:lnTo>
                <a:cubicBezTo>
                  <a:pt x="1451991" y="984715"/>
                  <a:pt x="1372586" y="1064120"/>
                  <a:pt x="1274634" y="1064120"/>
                </a:cubicBezTo>
                <a:lnTo>
                  <a:pt x="177357" y="1064120"/>
                </a:lnTo>
                <a:cubicBezTo>
                  <a:pt x="79405" y="1064120"/>
                  <a:pt x="0" y="984715"/>
                  <a:pt x="0" y="886763"/>
                </a:cubicBezTo>
                <a:lnTo>
                  <a:pt x="0" y="177357"/>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666" tIns="97666" rIns="97666" bIns="97666" numCol="1" spcCol="1270" anchor="ctr" anchorCtr="0">
            <a:noAutofit/>
          </a:bodyPr>
          <a:lstStyle/>
          <a:p>
            <a:pPr lvl="0" algn="ctr" defTabSz="533400">
              <a:lnSpc>
                <a:spcPct val="90000"/>
              </a:lnSpc>
              <a:spcBef>
                <a:spcPct val="0"/>
              </a:spcBef>
              <a:spcAft>
                <a:spcPct val="35000"/>
              </a:spcAft>
            </a:pPr>
            <a:r>
              <a:rPr lang="en-US" sz="1600" kern="1200" dirty="0">
                <a:solidFill>
                  <a:schemeClr val="bg1"/>
                </a:solidFill>
              </a:rPr>
              <a:t>Focus that idea on results</a:t>
            </a:r>
            <a:endParaRPr lang="en-US" sz="1600" kern="1200" dirty="0"/>
          </a:p>
        </p:txBody>
      </p:sp>
      <p:sp>
        <p:nvSpPr>
          <p:cNvPr id="66" name="Freeform 51"/>
          <p:cNvSpPr/>
          <p:nvPr/>
        </p:nvSpPr>
        <p:spPr>
          <a:xfrm>
            <a:off x="7984870" y="3821817"/>
            <a:ext cx="1730737" cy="1248867"/>
          </a:xfrm>
          <a:custGeom>
            <a:avLst/>
            <a:gdLst>
              <a:gd name="connsiteX0" fmla="*/ 0 w 1451991"/>
              <a:gd name="connsiteY0" fmla="*/ 177357 h 1064120"/>
              <a:gd name="connsiteX1" fmla="*/ 177357 w 1451991"/>
              <a:gd name="connsiteY1" fmla="*/ 0 h 1064120"/>
              <a:gd name="connsiteX2" fmla="*/ 1274634 w 1451991"/>
              <a:gd name="connsiteY2" fmla="*/ 0 h 1064120"/>
              <a:gd name="connsiteX3" fmla="*/ 1451991 w 1451991"/>
              <a:gd name="connsiteY3" fmla="*/ 177357 h 1064120"/>
              <a:gd name="connsiteX4" fmla="*/ 1451991 w 1451991"/>
              <a:gd name="connsiteY4" fmla="*/ 886763 h 1064120"/>
              <a:gd name="connsiteX5" fmla="*/ 1274634 w 1451991"/>
              <a:gd name="connsiteY5" fmla="*/ 1064120 h 1064120"/>
              <a:gd name="connsiteX6" fmla="*/ 177357 w 1451991"/>
              <a:gd name="connsiteY6" fmla="*/ 1064120 h 1064120"/>
              <a:gd name="connsiteX7" fmla="*/ 0 w 1451991"/>
              <a:gd name="connsiteY7" fmla="*/ 886763 h 1064120"/>
              <a:gd name="connsiteX8" fmla="*/ 0 w 1451991"/>
              <a:gd name="connsiteY8" fmla="*/ 177357 h 10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991" h="1064120">
                <a:moveTo>
                  <a:pt x="0" y="177357"/>
                </a:moveTo>
                <a:cubicBezTo>
                  <a:pt x="0" y="79405"/>
                  <a:pt x="79405" y="0"/>
                  <a:pt x="177357" y="0"/>
                </a:cubicBezTo>
                <a:lnTo>
                  <a:pt x="1274634" y="0"/>
                </a:lnTo>
                <a:cubicBezTo>
                  <a:pt x="1372586" y="0"/>
                  <a:pt x="1451991" y="79405"/>
                  <a:pt x="1451991" y="177357"/>
                </a:cubicBezTo>
                <a:lnTo>
                  <a:pt x="1451991" y="886763"/>
                </a:lnTo>
                <a:cubicBezTo>
                  <a:pt x="1451991" y="984715"/>
                  <a:pt x="1372586" y="1064120"/>
                  <a:pt x="1274634" y="1064120"/>
                </a:cubicBezTo>
                <a:lnTo>
                  <a:pt x="177357" y="1064120"/>
                </a:lnTo>
                <a:cubicBezTo>
                  <a:pt x="79405" y="1064120"/>
                  <a:pt x="0" y="984715"/>
                  <a:pt x="0" y="886763"/>
                </a:cubicBezTo>
                <a:lnTo>
                  <a:pt x="0" y="177357"/>
                </a:ln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666" tIns="97666" rIns="97666" bIns="97666" numCol="1" spcCol="1270" anchor="ctr" anchorCtr="0">
            <a:noAutofit/>
          </a:bodyPr>
          <a:lstStyle/>
          <a:p>
            <a:pPr lvl="0" algn="ctr" defTabSz="533400">
              <a:lnSpc>
                <a:spcPct val="90000"/>
              </a:lnSpc>
              <a:spcBef>
                <a:spcPct val="0"/>
              </a:spcBef>
              <a:spcAft>
                <a:spcPct val="35000"/>
              </a:spcAft>
            </a:pPr>
            <a:r>
              <a:rPr lang="en-US" sz="1600" kern="1200" dirty="0">
                <a:solidFill>
                  <a:schemeClr val="bg1"/>
                </a:solidFill>
              </a:rPr>
              <a:t>Limit supporting text to five points</a:t>
            </a:r>
            <a:endParaRPr lang="en-US" sz="1600" kern="1200" dirty="0"/>
          </a:p>
        </p:txBody>
      </p:sp>
      <p:sp>
        <p:nvSpPr>
          <p:cNvPr id="67" name="Freeform 52"/>
          <p:cNvSpPr/>
          <p:nvPr/>
        </p:nvSpPr>
        <p:spPr>
          <a:xfrm>
            <a:off x="10004063" y="3821817"/>
            <a:ext cx="1730737" cy="1248867"/>
          </a:xfrm>
          <a:custGeom>
            <a:avLst/>
            <a:gdLst>
              <a:gd name="connsiteX0" fmla="*/ 0 w 1451991"/>
              <a:gd name="connsiteY0" fmla="*/ 177357 h 1064120"/>
              <a:gd name="connsiteX1" fmla="*/ 177357 w 1451991"/>
              <a:gd name="connsiteY1" fmla="*/ 0 h 1064120"/>
              <a:gd name="connsiteX2" fmla="*/ 1274634 w 1451991"/>
              <a:gd name="connsiteY2" fmla="*/ 0 h 1064120"/>
              <a:gd name="connsiteX3" fmla="*/ 1451991 w 1451991"/>
              <a:gd name="connsiteY3" fmla="*/ 177357 h 1064120"/>
              <a:gd name="connsiteX4" fmla="*/ 1451991 w 1451991"/>
              <a:gd name="connsiteY4" fmla="*/ 886763 h 1064120"/>
              <a:gd name="connsiteX5" fmla="*/ 1274634 w 1451991"/>
              <a:gd name="connsiteY5" fmla="*/ 1064120 h 1064120"/>
              <a:gd name="connsiteX6" fmla="*/ 177357 w 1451991"/>
              <a:gd name="connsiteY6" fmla="*/ 1064120 h 1064120"/>
              <a:gd name="connsiteX7" fmla="*/ 0 w 1451991"/>
              <a:gd name="connsiteY7" fmla="*/ 886763 h 1064120"/>
              <a:gd name="connsiteX8" fmla="*/ 0 w 1451991"/>
              <a:gd name="connsiteY8" fmla="*/ 177357 h 10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1991" h="1064120">
                <a:moveTo>
                  <a:pt x="0" y="177357"/>
                </a:moveTo>
                <a:cubicBezTo>
                  <a:pt x="0" y="79405"/>
                  <a:pt x="79405" y="0"/>
                  <a:pt x="177357" y="0"/>
                </a:cubicBezTo>
                <a:lnTo>
                  <a:pt x="1274634" y="0"/>
                </a:lnTo>
                <a:cubicBezTo>
                  <a:pt x="1372586" y="0"/>
                  <a:pt x="1451991" y="79405"/>
                  <a:pt x="1451991" y="177357"/>
                </a:cubicBezTo>
                <a:lnTo>
                  <a:pt x="1451991" y="886763"/>
                </a:lnTo>
                <a:cubicBezTo>
                  <a:pt x="1451991" y="984715"/>
                  <a:pt x="1372586" y="1064120"/>
                  <a:pt x="1274634" y="1064120"/>
                </a:cubicBezTo>
                <a:lnTo>
                  <a:pt x="177357" y="1064120"/>
                </a:lnTo>
                <a:cubicBezTo>
                  <a:pt x="79405" y="1064120"/>
                  <a:pt x="0" y="984715"/>
                  <a:pt x="0" y="886763"/>
                </a:cubicBezTo>
                <a:lnTo>
                  <a:pt x="0" y="177357"/>
                </a:lnTo>
                <a:close/>
              </a:path>
            </a:pathLst>
          </a:cu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666" tIns="97666" rIns="97666" bIns="97666" numCol="1" spcCol="1270" anchor="ctr" anchorCtr="0">
            <a:noAutofit/>
          </a:bodyPr>
          <a:lstStyle/>
          <a:p>
            <a:pPr lvl="0" algn="ctr" defTabSz="533400">
              <a:lnSpc>
                <a:spcPct val="90000"/>
              </a:lnSpc>
              <a:spcBef>
                <a:spcPct val="0"/>
              </a:spcBef>
              <a:spcAft>
                <a:spcPct val="35000"/>
              </a:spcAft>
            </a:pPr>
            <a:r>
              <a:rPr lang="en-US" sz="1600" kern="1200" dirty="0">
                <a:solidFill>
                  <a:schemeClr val="bg1"/>
                </a:solidFill>
              </a:rPr>
              <a:t>Sequence the information to weave a coherent story</a:t>
            </a:r>
            <a:endParaRPr lang="en-US" sz="1600" kern="1200" dirty="0"/>
          </a:p>
        </p:txBody>
      </p:sp>
    </p:spTree>
    <p:extLst>
      <p:ext uri="{BB962C8B-B14F-4D97-AF65-F5344CB8AC3E}">
        <p14:creationId xmlns:p14="http://schemas.microsoft.com/office/powerpoint/2010/main" val="41621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a:t>
            </a:fld>
            <a:endParaRPr lang="en-US" dirty="0">
              <a:solidFill>
                <a:schemeClr val="tx1"/>
              </a:solidFill>
              <a:latin typeface="Calibri" panose="020F0502020204030204"/>
            </a:endParaRPr>
          </a:p>
        </p:txBody>
      </p:sp>
      <p:sp>
        <p:nvSpPr>
          <p:cNvPr id="11" name="Title 3"/>
          <p:cNvSpPr txBox="1">
            <a:spLocks/>
          </p:cNvSpPr>
          <p:nvPr/>
        </p:nvSpPr>
        <p:spPr>
          <a:xfrm>
            <a:off x="345016" y="3233058"/>
            <a:ext cx="4964921"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lvl="0">
              <a:defRPr/>
            </a:pPr>
            <a:r>
              <a:rPr kumimoji="0" lang="en-US" sz="4400" b="0" i="0" u="none" strike="noStrike" kern="1200" cap="all" spc="-133" normalizeH="0" baseline="0" noProof="0" dirty="0">
                <a:ln>
                  <a:noFill/>
                </a:ln>
                <a:solidFill>
                  <a:srgbClr val="000000"/>
                </a:solidFill>
                <a:effectLst/>
                <a:uLnTx/>
                <a:uFillTx/>
                <a:latin typeface="Arial Black" charset="0"/>
              </a:rPr>
              <a:t>MODULE Three</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lang="en-US" sz="3600" dirty="0">
                <a:solidFill>
                  <a:srgbClr val="000000"/>
                </a:solidFill>
              </a:rPr>
              <a:t>structured communication</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12" name="Text Placeholder 5"/>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Structured Communication and its benefits</a:t>
            </a:r>
          </a:p>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Challenges faced in developing a message and how to overcome them</a:t>
            </a:r>
          </a:p>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Structured Communication Process</a:t>
            </a:r>
          </a:p>
        </p:txBody>
      </p:sp>
    </p:spTree>
    <p:extLst>
      <p:ext uri="{BB962C8B-B14F-4D97-AF65-F5344CB8AC3E}">
        <p14:creationId xmlns:p14="http://schemas.microsoft.com/office/powerpoint/2010/main" val="1228671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16" name="Rectangle 15"/>
          <p:cNvSpPr/>
          <p:nvPr/>
        </p:nvSpPr>
        <p:spPr>
          <a:xfrm>
            <a:off x="-12700" y="-12700"/>
            <a:ext cx="12204699" cy="68707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0" y="265969"/>
            <a:ext cx="12192000" cy="1181831"/>
            <a:chOff x="0" y="354442"/>
            <a:chExt cx="12192000" cy="1181831"/>
          </a:xfrm>
        </p:grpSpPr>
        <p:sp>
          <p:nvSpPr>
            <p:cNvPr id="18" name="Rectangle 17"/>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marL="228600" indent="-228600">
                <a:lnSpc>
                  <a:spcPct val="90000"/>
                </a:lnSpc>
                <a:spcAft>
                  <a:spcPts val="600"/>
                </a:spcAft>
                <a:buFont typeface="Arial" panose="020B0604020202020204" pitchFamily="34" charset="0"/>
                <a:buChar char="•"/>
                <a:defRPr/>
              </a:pPr>
              <a:r>
                <a:rPr lang="en-US" sz="2000" b="1" dirty="0">
                  <a:solidFill>
                    <a:schemeClr val="bg1"/>
                  </a:solidFill>
                  <a:latin typeface="Arial Black" panose="020B0A04020102020204" pitchFamily="34" charset="0"/>
                  <a:cs typeface="Arial" panose="020B0604020202020204" pitchFamily="34" charset="0"/>
                </a:rPr>
                <a:t>WHAT ARE THE DIFFERENT CONTENT PRESENTATION TECHNIQUES THAT YOU HAVE COME ACROSS?</a:t>
              </a:r>
            </a:p>
            <a:p>
              <a:pPr marL="228600" indent="-228600">
                <a:lnSpc>
                  <a:spcPct val="90000"/>
                </a:lnSpc>
                <a:spcAft>
                  <a:spcPts val="600"/>
                </a:spcAft>
                <a:buFont typeface="Arial" panose="020B0604020202020204" pitchFamily="34" charset="0"/>
                <a:buChar char="•"/>
                <a:defRPr/>
              </a:pPr>
              <a:r>
                <a:rPr lang="en-US" sz="2000" b="1" dirty="0">
                  <a:solidFill>
                    <a:schemeClr val="bg1"/>
                  </a:solidFill>
                  <a:latin typeface="Arial Black" panose="020B0A04020102020204" pitchFamily="34" charset="0"/>
                  <a:cs typeface="Arial" panose="020B0604020202020204" pitchFamily="34" charset="0"/>
                </a:rPr>
                <a:t>WHY WOULD YOU SELECT A PARTICULAR PRESENTATION STYLE? </a:t>
              </a:r>
            </a:p>
          </p:txBody>
        </p:sp>
        <p:sp>
          <p:nvSpPr>
            <p:cNvPr id="19"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20"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latin typeface="Arial"/>
            </a:endParaRPr>
          </a:p>
        </p:txBody>
      </p:sp>
      <p:sp>
        <p:nvSpPr>
          <p:cNvPr id="2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
        <p:nvSpPr>
          <p:cNvPr id="22" name="Rectangle 2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2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20</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38317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8397200" cy="776139"/>
          </a:xfrm>
        </p:spPr>
        <p:txBody>
          <a:bodyPr/>
          <a:lstStyle/>
          <a:p>
            <a:r>
              <a:rPr lang="en-US" dirty="0"/>
              <a:t>Strategies to present content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184" y="1507843"/>
            <a:ext cx="2439488" cy="2038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17504" t="9640" r="17076"/>
          <a:stretch/>
        </p:blipFill>
        <p:spPr>
          <a:xfrm>
            <a:off x="455979" y="1507842"/>
            <a:ext cx="2439488" cy="2038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5523" y="1506308"/>
            <a:ext cx="2463299" cy="2022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5183" y="1507843"/>
            <a:ext cx="2426255" cy="2038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Rectangle 22"/>
          <p:cNvSpPr/>
          <p:nvPr/>
        </p:nvSpPr>
        <p:spPr>
          <a:xfrm>
            <a:off x="261887" y="3637280"/>
            <a:ext cx="2827673" cy="2154436"/>
          </a:xfrm>
          <a:prstGeom prst="rect">
            <a:avLst/>
          </a:prstGeom>
          <a:ln>
            <a:noFill/>
          </a:ln>
        </p:spPr>
        <p:txBody>
          <a:bodyPr wrap="square">
            <a:spAutoFit/>
          </a:bodyPr>
          <a:lstStyle/>
          <a:p>
            <a:pPr marR="0" lvl="0" algn="ctr">
              <a:spcBef>
                <a:spcPts val="0"/>
              </a:spcBef>
              <a:spcAft>
                <a:spcPts val="0"/>
              </a:spcAft>
            </a:pPr>
            <a:r>
              <a:rPr lang="en-US" b="1" dirty="0">
                <a:solidFill>
                  <a:schemeClr val="accent3">
                    <a:lumMod val="10000"/>
                  </a:schemeClr>
                </a:solidFill>
                <a:latin typeface="+mj-lt"/>
                <a:ea typeface="Calibri" panose="020F0502020204030204" pitchFamily="34" charset="0"/>
                <a:cs typeface="Times New Roman" panose="02020603050405020304" pitchFamily="18" charset="0"/>
              </a:rPr>
              <a:t>Bulleted List</a:t>
            </a:r>
          </a:p>
          <a:p>
            <a:pPr marR="0" lvl="0">
              <a:spcBef>
                <a:spcPts val="0"/>
              </a:spcBef>
              <a:spcAft>
                <a:spcPts val="0"/>
              </a:spcAft>
            </a:pPr>
            <a:endParaRPr lang="en-US" sz="400" b="1" dirty="0">
              <a:solidFill>
                <a:schemeClr val="accent3">
                  <a:lumMod val="10000"/>
                </a:schemeClr>
              </a:solidFill>
              <a:latin typeface="+mn-lt"/>
              <a:ea typeface="Calibri" panose="020F0502020204030204" pitchFamily="34" charset="0"/>
              <a:cs typeface="Times New Roman" panose="02020603050405020304" pitchFamily="18" charset="0"/>
            </a:endParaRPr>
          </a:p>
          <a:p>
            <a:pPr marL="285750" indent="-285750">
              <a:spcBef>
                <a:spcPts val="0"/>
              </a:spcBef>
              <a:spcAft>
                <a:spcPts val="0"/>
              </a:spcAft>
              <a:buFont typeface="Arial" panose="020B0604020202020204" pitchFamily="34" charset="0"/>
              <a:buChar char="•"/>
            </a:pPr>
            <a:r>
              <a:rPr lang="en-US" sz="1600" dirty="0">
                <a:solidFill>
                  <a:schemeClr val="accent3">
                    <a:lumMod val="10000"/>
                  </a:schemeClr>
                </a:solidFill>
                <a:latin typeface="+mn-lt"/>
              </a:rPr>
              <a:t>Ensure all the statements are grammatically parallel.</a:t>
            </a:r>
            <a:endParaRPr lang="en-US" sz="1600" dirty="0">
              <a:solidFill>
                <a:schemeClr val="accent3">
                  <a:lumMod val="10000"/>
                </a:schemeClr>
              </a:solidFill>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600" dirty="0">
                <a:solidFill>
                  <a:schemeClr val="accent3">
                    <a:lumMod val="10000"/>
                  </a:schemeClr>
                </a:solidFill>
                <a:latin typeface="+mn-lt"/>
                <a:ea typeface="Calibri" panose="020F0502020204030204" pitchFamily="34" charset="0"/>
                <a:cs typeface="Times New Roman" panose="02020603050405020304" pitchFamily="18" charset="0"/>
              </a:rPr>
              <a:t>Ensure all statements belong to one topic and carry the same importance.</a:t>
            </a:r>
          </a:p>
        </p:txBody>
      </p:sp>
      <p:sp>
        <p:nvSpPr>
          <p:cNvPr id="24" name="Rectangle 23"/>
          <p:cNvSpPr/>
          <p:nvPr/>
        </p:nvSpPr>
        <p:spPr>
          <a:xfrm>
            <a:off x="3109408" y="3637280"/>
            <a:ext cx="2806484" cy="2400657"/>
          </a:xfrm>
          <a:prstGeom prst="rect">
            <a:avLst/>
          </a:prstGeom>
          <a:ln>
            <a:noFill/>
          </a:ln>
        </p:spPr>
        <p:txBody>
          <a:bodyPr wrap="square">
            <a:spAutoFit/>
          </a:bodyPr>
          <a:lstStyle/>
          <a:p>
            <a:pPr algn="ctr"/>
            <a:r>
              <a:rPr lang="en-US" b="1" dirty="0">
                <a:solidFill>
                  <a:schemeClr val="accent3">
                    <a:lumMod val="10000"/>
                  </a:schemeClr>
                </a:solidFill>
                <a:latin typeface="+mj-lt"/>
                <a:ea typeface="Calibri" panose="020F0502020204030204" pitchFamily="34" charset="0"/>
                <a:cs typeface="Times New Roman" panose="02020603050405020304" pitchFamily="18" charset="0"/>
              </a:rPr>
              <a:t>Table</a:t>
            </a:r>
          </a:p>
          <a:p>
            <a:pPr algn="ctr"/>
            <a:endParaRPr lang="en-US" sz="400" b="1" dirty="0">
              <a:solidFill>
                <a:schemeClr val="accent3">
                  <a:lumMod val="10000"/>
                </a:schemeClr>
              </a:solidFill>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accent3">
                    <a:lumMod val="10000"/>
                  </a:schemeClr>
                </a:solidFill>
              </a:rPr>
              <a:t>Use tables to present information in a structured and easy-to-understand manner.</a:t>
            </a:r>
          </a:p>
          <a:p>
            <a:pPr marL="285750" indent="-285750">
              <a:buFont typeface="Arial" panose="020B0604020202020204" pitchFamily="34" charset="0"/>
              <a:buChar char="•"/>
            </a:pPr>
            <a:r>
              <a:rPr lang="en-US" sz="1600" dirty="0">
                <a:solidFill>
                  <a:schemeClr val="accent3">
                    <a:lumMod val="10000"/>
                  </a:schemeClr>
                </a:solidFill>
              </a:rPr>
              <a:t>Use tables when you need to segregate information into different components or groups.</a:t>
            </a:r>
          </a:p>
        </p:txBody>
      </p:sp>
      <p:sp>
        <p:nvSpPr>
          <p:cNvPr id="25" name="Rectangle 24"/>
          <p:cNvSpPr/>
          <p:nvPr/>
        </p:nvSpPr>
        <p:spPr>
          <a:xfrm>
            <a:off x="6139726" y="3637280"/>
            <a:ext cx="2754893" cy="1908215"/>
          </a:xfrm>
          <a:prstGeom prst="rect">
            <a:avLst/>
          </a:prstGeom>
        </p:spPr>
        <p:txBody>
          <a:bodyPr wrap="square">
            <a:spAutoFit/>
          </a:bodyPr>
          <a:lstStyle/>
          <a:p>
            <a:pPr marR="0" lvl="0" algn="ctr">
              <a:spcBef>
                <a:spcPts val="0"/>
              </a:spcBef>
              <a:spcAft>
                <a:spcPts val="0"/>
              </a:spcAft>
            </a:pPr>
            <a:r>
              <a:rPr lang="en-US" b="1" dirty="0">
                <a:solidFill>
                  <a:schemeClr val="accent3">
                    <a:lumMod val="10000"/>
                  </a:schemeClr>
                </a:solidFill>
                <a:latin typeface="+mj-lt"/>
                <a:ea typeface="Calibri" panose="020F0502020204030204" pitchFamily="34" charset="0"/>
                <a:cs typeface="Times New Roman" panose="02020603050405020304" pitchFamily="18" charset="0"/>
              </a:rPr>
              <a:t>Charts</a:t>
            </a:r>
            <a:r>
              <a:rPr lang="en-US" b="1" dirty="0">
                <a:solidFill>
                  <a:schemeClr val="accent3">
                    <a:lumMod val="10000"/>
                  </a:schemeClr>
                </a:solidFill>
                <a:ea typeface="Calibri" panose="020F0502020204030204" pitchFamily="34" charset="0"/>
                <a:cs typeface="Times New Roman" panose="02020603050405020304" pitchFamily="18" charset="0"/>
              </a:rPr>
              <a:t> </a:t>
            </a:r>
          </a:p>
          <a:p>
            <a:pPr marR="0" lvl="0">
              <a:spcBef>
                <a:spcPts val="0"/>
              </a:spcBef>
              <a:spcAft>
                <a:spcPts val="0"/>
              </a:spcAft>
            </a:pPr>
            <a:endParaRPr lang="en-US" sz="400" dirty="0">
              <a:solidFill>
                <a:schemeClr val="accent3">
                  <a:lumMod val="10000"/>
                </a:schemeClr>
              </a:solidFill>
              <a:latin typeface="+mn-lt"/>
              <a:ea typeface="Calibri" panose="020F0502020204030204" pitchFamily="34" charset="0"/>
              <a:cs typeface="Times New Roman" panose="02020603050405020304" pitchFamily="18" charset="0"/>
            </a:endParaRPr>
          </a:p>
          <a:p>
            <a:pPr marL="285750" indent="-285750">
              <a:spcBef>
                <a:spcPts val="0"/>
              </a:spcBef>
              <a:spcAft>
                <a:spcPts val="0"/>
              </a:spcAft>
              <a:buFont typeface="Arial" panose="020B0604020202020204" pitchFamily="34" charset="0"/>
              <a:buChar char="•"/>
            </a:pPr>
            <a:r>
              <a:rPr lang="en-US" sz="1600" dirty="0">
                <a:solidFill>
                  <a:schemeClr val="accent3">
                    <a:lumMod val="10000"/>
                  </a:schemeClr>
                </a:solidFill>
                <a:latin typeface="+mn-lt"/>
                <a:ea typeface="Calibri" panose="020F0502020204030204" pitchFamily="34" charset="0"/>
                <a:cs typeface="Times New Roman" panose="02020603050405020304" pitchFamily="18" charset="0"/>
              </a:rPr>
              <a:t>Use charts to crystalize complex concepts.</a:t>
            </a:r>
          </a:p>
          <a:p>
            <a:pPr marL="285750" marR="0" lvl="0" indent="-285750">
              <a:spcBef>
                <a:spcPts val="0"/>
              </a:spcBef>
              <a:spcAft>
                <a:spcPts val="0"/>
              </a:spcAft>
              <a:buFont typeface="Arial" panose="020B0604020202020204" pitchFamily="34" charset="0"/>
              <a:buChar char="•"/>
            </a:pPr>
            <a:r>
              <a:rPr lang="en-US" sz="1600" dirty="0">
                <a:solidFill>
                  <a:schemeClr val="accent3">
                    <a:lumMod val="10000"/>
                  </a:schemeClr>
                </a:solidFill>
                <a:latin typeface="+mn-lt"/>
                <a:ea typeface="Calibri" panose="020F0502020204030204" pitchFamily="34" charset="0"/>
                <a:cs typeface="Times New Roman" panose="02020603050405020304" pitchFamily="18" charset="0"/>
              </a:rPr>
              <a:t>Select a chart based on the message and the kind of comparison you are making. </a:t>
            </a:r>
          </a:p>
        </p:txBody>
      </p:sp>
      <p:sp>
        <p:nvSpPr>
          <p:cNvPr id="26" name="Rectangle 25"/>
          <p:cNvSpPr/>
          <p:nvPr/>
        </p:nvSpPr>
        <p:spPr>
          <a:xfrm>
            <a:off x="345018" y="840969"/>
            <a:ext cx="11292801" cy="430887"/>
          </a:xfrm>
          <a:prstGeom prst="rect">
            <a:avLst/>
          </a:prstGeom>
        </p:spPr>
        <p:txBody>
          <a:bodyPr wrap="square">
            <a:spAutoFit/>
          </a:bodyPr>
          <a:lstStyle/>
          <a:p>
            <a:pPr lvl="0"/>
            <a:r>
              <a:rPr lang="en-US" sz="2200" dirty="0"/>
              <a:t>Use a combination of different visual strategies to represent a message.</a:t>
            </a:r>
          </a:p>
        </p:txBody>
      </p:sp>
      <p:sp>
        <p:nvSpPr>
          <p:cNvPr id="27" name="Rectangle 26"/>
          <p:cNvSpPr/>
          <p:nvPr/>
        </p:nvSpPr>
        <p:spPr>
          <a:xfrm>
            <a:off x="8936180" y="3637280"/>
            <a:ext cx="2824260" cy="2154436"/>
          </a:xfrm>
          <a:prstGeom prst="rect">
            <a:avLst/>
          </a:prstGeom>
        </p:spPr>
        <p:txBody>
          <a:bodyPr wrap="square">
            <a:spAutoFit/>
          </a:bodyPr>
          <a:lstStyle/>
          <a:p>
            <a:pPr algn="ctr"/>
            <a:r>
              <a:rPr lang="en-US" b="1" dirty="0">
                <a:solidFill>
                  <a:schemeClr val="accent3">
                    <a:lumMod val="10000"/>
                  </a:schemeClr>
                </a:solidFill>
                <a:latin typeface="+mj-lt"/>
                <a:ea typeface="Calibri" panose="020F0502020204030204" pitchFamily="34" charset="0"/>
                <a:cs typeface="Times New Roman" panose="02020603050405020304" pitchFamily="18" charset="0"/>
              </a:rPr>
              <a:t>Concept Visuals</a:t>
            </a:r>
          </a:p>
          <a:p>
            <a:pPr algn="ctr"/>
            <a:endParaRPr lang="en-US" sz="400" b="1" dirty="0">
              <a:solidFill>
                <a:schemeClr val="accent3">
                  <a:lumMod val="10000"/>
                </a:schemeClr>
              </a:solidFill>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accent3">
                    <a:lumMod val="10000"/>
                  </a:schemeClr>
                </a:solidFill>
                <a:ea typeface="Calibri" panose="020F0502020204030204" pitchFamily="34" charset="0"/>
                <a:cs typeface="Times New Roman" panose="02020603050405020304" pitchFamily="18" charset="0"/>
              </a:rPr>
              <a:t>Use concepts visuals to present non-quantitative relationships.</a:t>
            </a:r>
          </a:p>
          <a:p>
            <a:pPr marL="285750" indent="-285750">
              <a:buFont typeface="Arial" panose="020B0604020202020204" pitchFamily="34" charset="0"/>
              <a:buChar char="•"/>
            </a:pPr>
            <a:r>
              <a:rPr lang="en-US" sz="1600" dirty="0">
                <a:solidFill>
                  <a:schemeClr val="accent3">
                    <a:lumMod val="10000"/>
                  </a:schemeClr>
                </a:solidFill>
                <a:ea typeface="Calibri" panose="020F0502020204030204" pitchFamily="34" charset="0"/>
                <a:cs typeface="Times New Roman" panose="02020603050405020304" pitchFamily="18" charset="0"/>
              </a:rPr>
              <a:t>Use concept visuals as an alternative to presenting information in a list or paragraph.</a:t>
            </a:r>
          </a:p>
        </p:txBody>
      </p:sp>
      <p:sp>
        <p:nvSpPr>
          <p:cNvPr id="2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5050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Step four: review</a:t>
            </a:r>
          </a:p>
        </p:txBody>
      </p:sp>
      <p:grpSp>
        <p:nvGrpSpPr>
          <p:cNvPr id="37" name="Group 36"/>
          <p:cNvGrpSpPr/>
          <p:nvPr/>
        </p:nvGrpSpPr>
        <p:grpSpPr>
          <a:xfrm>
            <a:off x="6949795" y="1245438"/>
            <a:ext cx="1695443" cy="1868371"/>
            <a:chOff x="8944029" y="1762394"/>
            <a:chExt cx="2128590" cy="2278964"/>
          </a:xfrm>
          <a:solidFill>
            <a:schemeClr val="bg1">
              <a:lumMod val="75000"/>
            </a:schemeClr>
          </a:solidFill>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4" name="Rectangle 1"/>
            <p:cNvSpPr>
              <a:spLocks noChangeArrowheads="1"/>
            </p:cNvSpPr>
            <p:nvPr/>
          </p:nvSpPr>
          <p:spPr bwMode="auto">
            <a:xfrm>
              <a:off x="9161194" y="3004315"/>
              <a:ext cx="1886364"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Deliver</a:t>
              </a:r>
            </a:p>
          </p:txBody>
        </p:sp>
        <p:sp>
          <p:nvSpPr>
            <p:cNvPr id="25" name="Oval 24"/>
            <p:cNvSpPr/>
            <p:nvPr/>
          </p:nvSpPr>
          <p:spPr>
            <a:xfrm>
              <a:off x="9394709" y="1762394"/>
              <a:ext cx="1246851" cy="1037390"/>
            </a:xfrm>
            <a:prstGeom prst="ellipse">
              <a:avLst/>
            </a:pr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a:solidFill>
              <a:schemeClr val="bg1"/>
            </a:solidFill>
            <a:ln>
              <a:noFill/>
            </a:ln>
          </p:spPr>
        </p:pic>
      </p:grpSp>
      <p:grpSp>
        <p:nvGrpSpPr>
          <p:cNvPr id="36" name="Group 35"/>
          <p:cNvGrpSpPr/>
          <p:nvPr/>
        </p:nvGrpSpPr>
        <p:grpSpPr>
          <a:xfrm>
            <a:off x="5255907" y="1663253"/>
            <a:ext cx="1846901" cy="1809788"/>
            <a:chOff x="6817391" y="2272028"/>
            <a:chExt cx="2318742" cy="2207507"/>
          </a:xfrm>
          <a:solidFill>
            <a:schemeClr val="bg1">
              <a:lumMod val="75000"/>
            </a:schemeClr>
          </a:solidFill>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1EBEF0"/>
            </a:solidFill>
            <a:ln>
              <a:solidFill>
                <a:srgbClr val="1EBEF0"/>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rgbClr val="1EBEF0"/>
            </a:solidFill>
            <a:ln>
              <a:solidFill>
                <a:srgbClr val="1EBEF0"/>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solidFill>
                <a:srgbClr val="1EBEF0"/>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97289"/>
              <a:ext cx="1886363" cy="389689"/>
            </a:xfrm>
            <a:prstGeom prst="rect">
              <a:avLst/>
            </a:prstGeom>
            <a:no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a:solidFill>
              <a:schemeClr val="bg1"/>
            </a:solidFill>
            <a:ln>
              <a:noFill/>
            </a:ln>
          </p:spPr>
        </p:pic>
      </p:grpSp>
      <p:grpSp>
        <p:nvGrpSpPr>
          <p:cNvPr id="35" name="Group 34"/>
          <p:cNvGrpSpPr/>
          <p:nvPr/>
        </p:nvGrpSpPr>
        <p:grpSpPr>
          <a:xfrm>
            <a:off x="3562017" y="1246349"/>
            <a:ext cx="1846901" cy="1867459"/>
            <a:chOff x="4690752" y="1763505"/>
            <a:chExt cx="2318742" cy="2277851"/>
          </a:xfrm>
          <a:solidFill>
            <a:srgbClr val="BFBFBF"/>
          </a:solidFill>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chemeClr val="bg1">
                <a:lumMod val="75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0" name="Rectangle 1"/>
            <p:cNvSpPr>
              <a:spLocks noChangeArrowheads="1"/>
            </p:cNvSpPr>
            <p:nvPr/>
          </p:nvSpPr>
          <p:spPr bwMode="auto">
            <a:xfrm>
              <a:off x="4861409" y="301553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a:noFill/>
            <a:ln>
              <a:noFill/>
            </a:ln>
          </p:spPr>
        </p:pic>
      </p:grpSp>
      <p:grpSp>
        <p:nvGrpSpPr>
          <p:cNvPr id="34" name="Group 33"/>
          <p:cNvGrpSpPr/>
          <p:nvPr/>
        </p:nvGrpSpPr>
        <p:grpSpPr>
          <a:xfrm>
            <a:off x="1868129" y="1663155"/>
            <a:ext cx="1846901" cy="1851562"/>
            <a:chOff x="2564114" y="2271908"/>
            <a:chExt cx="2318742" cy="2258461"/>
          </a:xfrm>
          <a:solidFill>
            <a:srgbClr val="BFBFBF"/>
          </a:solidFill>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BFBFBF"/>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2064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a:solidFill>
              <a:schemeClr val="bg1"/>
            </a:solidFill>
            <a:ln>
              <a:noFill/>
            </a:ln>
          </p:spPr>
        </p:pic>
      </p:grpSp>
      <p:grpSp>
        <p:nvGrpSpPr>
          <p:cNvPr id="33" name="Group 32"/>
          <p:cNvGrpSpPr/>
          <p:nvPr/>
        </p:nvGrpSpPr>
        <p:grpSpPr>
          <a:xfrm>
            <a:off x="174240" y="1246349"/>
            <a:ext cx="1846901" cy="1867360"/>
            <a:chOff x="437475" y="1763505"/>
            <a:chExt cx="2318742" cy="2277731"/>
          </a:xfrm>
          <a:solidFill>
            <a:schemeClr val="bg1">
              <a:lumMod val="75000"/>
            </a:schemeClr>
          </a:solidFill>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4" name="Rectangle 1"/>
            <p:cNvSpPr>
              <a:spLocks noChangeArrowheads="1"/>
            </p:cNvSpPr>
            <p:nvPr/>
          </p:nvSpPr>
          <p:spPr bwMode="auto">
            <a:xfrm>
              <a:off x="767382" y="3020642"/>
              <a:ext cx="1341189" cy="389689"/>
            </a:xfrm>
            <a:prstGeom prst="rect">
              <a:avLst/>
            </a:prstGeom>
            <a:grpFill/>
            <a:ln w="9525">
              <a:noFill/>
              <a:miter lim="800000"/>
              <a:headEnd/>
              <a:tailEnd/>
            </a:ln>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a:solidFill>
              <a:schemeClr val="bg1"/>
            </a:solidFill>
            <a:ln>
              <a:noFill/>
            </a:ln>
          </p:spPr>
        </p:pic>
      </p:grpSp>
      <p:sp>
        <p:nvSpPr>
          <p:cNvPr id="50" name="Text Placeholder 3"/>
          <p:cNvSpPr>
            <a:spLocks noGrp="1"/>
          </p:cNvSpPr>
          <p:nvPr>
            <p:ph type="body" sz="quarter" idx="4294967295"/>
          </p:nvPr>
        </p:nvSpPr>
        <p:spPr>
          <a:xfrm>
            <a:off x="8775926" y="1666136"/>
            <a:ext cx="3199886" cy="1447573"/>
          </a:xfrm>
          <a:prstGeom prst="rect">
            <a:avLst/>
          </a:prstGeom>
        </p:spPr>
        <p:txBody>
          <a:bodyPr/>
          <a:lstStyle/>
          <a:p>
            <a:pPr>
              <a:lnSpc>
                <a:spcPct val="100000"/>
              </a:lnSpc>
            </a:pPr>
            <a:r>
              <a:rPr lang="en-US" sz="1800" dirty="0"/>
              <a:t>Reviewing the communication and obtaining sponsor approval involves some simple steps.</a:t>
            </a:r>
            <a:endParaRPr lang="en-US" sz="1800" dirty="0">
              <a:latin typeface="Arial" pitchFamily="34" charset="0"/>
              <a:ea typeface="Arial" pitchFamily="34" charset="0"/>
            </a:endParaRPr>
          </a:p>
        </p:txBody>
      </p:sp>
      <p:sp>
        <p:nvSpPr>
          <p:cNvPr id="6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22</a:t>
            </a:fld>
            <a:endParaRPr lang="en-US" dirty="0">
              <a:solidFill>
                <a:schemeClr val="tx1"/>
              </a:solidFill>
              <a:latin typeface="Calibri" panose="020F0502020204030204"/>
            </a:endParaRPr>
          </a:p>
        </p:txBody>
      </p:sp>
      <p:sp>
        <p:nvSpPr>
          <p:cNvPr id="6" name="Flowchart: Alternate Process 5"/>
          <p:cNvSpPr/>
          <p:nvPr/>
        </p:nvSpPr>
        <p:spPr>
          <a:xfrm>
            <a:off x="326601"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Review your draft thoroughly.</a:t>
            </a:r>
          </a:p>
        </p:txBody>
      </p:sp>
      <p:sp>
        <p:nvSpPr>
          <p:cNvPr id="32" name="Freeform: Shape 31"/>
          <p:cNvSpPr/>
          <p:nvPr/>
        </p:nvSpPr>
        <p:spPr>
          <a:xfrm>
            <a:off x="1913184" y="4599620"/>
            <a:ext cx="305778" cy="408338"/>
          </a:xfrm>
          <a:custGeom>
            <a:avLst/>
            <a:gdLst>
              <a:gd name="connsiteX0" fmla="*/ 0 w 215392"/>
              <a:gd name="connsiteY0" fmla="*/ 50394 h 251968"/>
              <a:gd name="connsiteX1" fmla="*/ 107696 w 215392"/>
              <a:gd name="connsiteY1" fmla="*/ 50394 h 251968"/>
              <a:gd name="connsiteX2" fmla="*/ 107696 w 215392"/>
              <a:gd name="connsiteY2" fmla="*/ 0 h 251968"/>
              <a:gd name="connsiteX3" fmla="*/ 215392 w 215392"/>
              <a:gd name="connsiteY3" fmla="*/ 125984 h 251968"/>
              <a:gd name="connsiteX4" fmla="*/ 107696 w 215392"/>
              <a:gd name="connsiteY4" fmla="*/ 251968 h 251968"/>
              <a:gd name="connsiteX5" fmla="*/ 107696 w 215392"/>
              <a:gd name="connsiteY5" fmla="*/ 201574 h 251968"/>
              <a:gd name="connsiteX6" fmla="*/ 0 w 215392"/>
              <a:gd name="connsiteY6" fmla="*/ 201574 h 251968"/>
              <a:gd name="connsiteX7" fmla="*/ 0 w 215392"/>
              <a:gd name="connsiteY7" fmla="*/ 50394 h 2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92" h="251968">
                <a:moveTo>
                  <a:pt x="0" y="50394"/>
                </a:moveTo>
                <a:lnTo>
                  <a:pt x="107696" y="50394"/>
                </a:lnTo>
                <a:lnTo>
                  <a:pt x="107696" y="0"/>
                </a:lnTo>
                <a:lnTo>
                  <a:pt x="215392" y="125984"/>
                </a:lnTo>
                <a:lnTo>
                  <a:pt x="107696" y="251968"/>
                </a:lnTo>
                <a:lnTo>
                  <a:pt x="107696" y="201574"/>
                </a:lnTo>
                <a:lnTo>
                  <a:pt x="0" y="201574"/>
                </a:lnTo>
                <a:lnTo>
                  <a:pt x="0" y="50394"/>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50394" rIns="64618" bIns="50394" numCol="1" spcCol="1270" anchor="ctr" anchorCtr="0">
            <a:noAutofit/>
          </a:bodyPr>
          <a:lstStyle/>
          <a:p>
            <a:pPr marL="0" lvl="0" indent="0" defTabSz="355600">
              <a:lnSpc>
                <a:spcPct val="90000"/>
              </a:lnSpc>
              <a:spcBef>
                <a:spcPct val="0"/>
              </a:spcBef>
              <a:spcAft>
                <a:spcPct val="35000"/>
              </a:spcAft>
              <a:buNone/>
            </a:pPr>
            <a:endParaRPr lang="en-US" sz="1100" kern="1200" dirty="0"/>
          </a:p>
        </p:txBody>
      </p:sp>
      <p:sp>
        <p:nvSpPr>
          <p:cNvPr id="38" name="Flowchart: Alternate Process 37"/>
          <p:cNvSpPr/>
          <p:nvPr/>
        </p:nvSpPr>
        <p:spPr>
          <a:xfrm>
            <a:off x="2345889"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Ensure every sentence is contributing to the message.</a:t>
            </a:r>
          </a:p>
        </p:txBody>
      </p:sp>
      <p:sp>
        <p:nvSpPr>
          <p:cNvPr id="39" name="Freeform: Shape 38"/>
          <p:cNvSpPr/>
          <p:nvPr/>
        </p:nvSpPr>
        <p:spPr>
          <a:xfrm>
            <a:off x="3932474" y="4599620"/>
            <a:ext cx="305778" cy="408338"/>
          </a:xfrm>
          <a:custGeom>
            <a:avLst/>
            <a:gdLst>
              <a:gd name="connsiteX0" fmla="*/ 0 w 215392"/>
              <a:gd name="connsiteY0" fmla="*/ 50394 h 251968"/>
              <a:gd name="connsiteX1" fmla="*/ 107696 w 215392"/>
              <a:gd name="connsiteY1" fmla="*/ 50394 h 251968"/>
              <a:gd name="connsiteX2" fmla="*/ 107696 w 215392"/>
              <a:gd name="connsiteY2" fmla="*/ 0 h 251968"/>
              <a:gd name="connsiteX3" fmla="*/ 215392 w 215392"/>
              <a:gd name="connsiteY3" fmla="*/ 125984 h 251968"/>
              <a:gd name="connsiteX4" fmla="*/ 107696 w 215392"/>
              <a:gd name="connsiteY4" fmla="*/ 251968 h 251968"/>
              <a:gd name="connsiteX5" fmla="*/ 107696 w 215392"/>
              <a:gd name="connsiteY5" fmla="*/ 201574 h 251968"/>
              <a:gd name="connsiteX6" fmla="*/ 0 w 215392"/>
              <a:gd name="connsiteY6" fmla="*/ 201574 h 251968"/>
              <a:gd name="connsiteX7" fmla="*/ 0 w 215392"/>
              <a:gd name="connsiteY7" fmla="*/ 50394 h 2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92" h="251968">
                <a:moveTo>
                  <a:pt x="0" y="50394"/>
                </a:moveTo>
                <a:lnTo>
                  <a:pt x="107696" y="50394"/>
                </a:lnTo>
                <a:lnTo>
                  <a:pt x="107696" y="0"/>
                </a:lnTo>
                <a:lnTo>
                  <a:pt x="215392" y="125984"/>
                </a:lnTo>
                <a:lnTo>
                  <a:pt x="107696" y="251968"/>
                </a:lnTo>
                <a:lnTo>
                  <a:pt x="107696" y="201574"/>
                </a:lnTo>
                <a:lnTo>
                  <a:pt x="0" y="201574"/>
                </a:lnTo>
                <a:lnTo>
                  <a:pt x="0" y="50394"/>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50394" rIns="64618" bIns="50394" numCol="1" spcCol="1270" anchor="ctr" anchorCtr="0">
            <a:noAutofit/>
          </a:bodyPr>
          <a:lstStyle/>
          <a:p>
            <a:pPr marL="0" lvl="0" indent="0" defTabSz="355600">
              <a:lnSpc>
                <a:spcPct val="90000"/>
              </a:lnSpc>
              <a:spcBef>
                <a:spcPct val="0"/>
              </a:spcBef>
              <a:spcAft>
                <a:spcPct val="35000"/>
              </a:spcAft>
              <a:buNone/>
            </a:pPr>
            <a:endParaRPr lang="en-US" sz="1100" kern="1200" dirty="0"/>
          </a:p>
        </p:txBody>
      </p:sp>
      <p:sp>
        <p:nvSpPr>
          <p:cNvPr id="40" name="Flowchart: Alternate Process 39"/>
          <p:cNvSpPr/>
          <p:nvPr/>
        </p:nvSpPr>
        <p:spPr>
          <a:xfrm>
            <a:off x="4365179"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Replace complex words, jargons, and flowery expressions with language suitable for the audience.</a:t>
            </a:r>
          </a:p>
        </p:txBody>
      </p:sp>
      <p:sp>
        <p:nvSpPr>
          <p:cNvPr id="41" name="Freeform: Shape 40"/>
          <p:cNvSpPr/>
          <p:nvPr/>
        </p:nvSpPr>
        <p:spPr>
          <a:xfrm>
            <a:off x="5951765" y="4599620"/>
            <a:ext cx="305777" cy="408338"/>
          </a:xfrm>
          <a:custGeom>
            <a:avLst/>
            <a:gdLst>
              <a:gd name="connsiteX0" fmla="*/ 0 w 215391"/>
              <a:gd name="connsiteY0" fmla="*/ 50394 h 251968"/>
              <a:gd name="connsiteX1" fmla="*/ 107696 w 215391"/>
              <a:gd name="connsiteY1" fmla="*/ 50394 h 251968"/>
              <a:gd name="connsiteX2" fmla="*/ 107696 w 215391"/>
              <a:gd name="connsiteY2" fmla="*/ 0 h 251968"/>
              <a:gd name="connsiteX3" fmla="*/ 215391 w 215391"/>
              <a:gd name="connsiteY3" fmla="*/ 125984 h 251968"/>
              <a:gd name="connsiteX4" fmla="*/ 107696 w 215391"/>
              <a:gd name="connsiteY4" fmla="*/ 251968 h 251968"/>
              <a:gd name="connsiteX5" fmla="*/ 107696 w 215391"/>
              <a:gd name="connsiteY5" fmla="*/ 201574 h 251968"/>
              <a:gd name="connsiteX6" fmla="*/ 0 w 215391"/>
              <a:gd name="connsiteY6" fmla="*/ 201574 h 251968"/>
              <a:gd name="connsiteX7" fmla="*/ 0 w 215391"/>
              <a:gd name="connsiteY7" fmla="*/ 50394 h 2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91" h="251968">
                <a:moveTo>
                  <a:pt x="0" y="50394"/>
                </a:moveTo>
                <a:lnTo>
                  <a:pt x="107696" y="50394"/>
                </a:lnTo>
                <a:lnTo>
                  <a:pt x="107696" y="0"/>
                </a:lnTo>
                <a:lnTo>
                  <a:pt x="215391" y="125984"/>
                </a:lnTo>
                <a:lnTo>
                  <a:pt x="107696" y="251968"/>
                </a:lnTo>
                <a:lnTo>
                  <a:pt x="107696" y="201574"/>
                </a:lnTo>
                <a:lnTo>
                  <a:pt x="0" y="201574"/>
                </a:lnTo>
                <a:lnTo>
                  <a:pt x="0" y="50394"/>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50394" rIns="64617" bIns="50394" numCol="1" spcCol="1270" anchor="ctr" anchorCtr="0">
            <a:noAutofit/>
          </a:bodyPr>
          <a:lstStyle/>
          <a:p>
            <a:pPr marL="0" lvl="0" indent="0" defTabSz="355600">
              <a:lnSpc>
                <a:spcPct val="90000"/>
              </a:lnSpc>
              <a:spcBef>
                <a:spcPct val="0"/>
              </a:spcBef>
              <a:spcAft>
                <a:spcPct val="35000"/>
              </a:spcAft>
              <a:buNone/>
            </a:pPr>
            <a:endParaRPr lang="en-US" sz="1100" kern="1200" dirty="0"/>
          </a:p>
        </p:txBody>
      </p:sp>
      <p:sp>
        <p:nvSpPr>
          <p:cNvPr id="55" name="Flowchart: Alternate Process 54"/>
          <p:cNvSpPr/>
          <p:nvPr/>
        </p:nvSpPr>
        <p:spPr>
          <a:xfrm>
            <a:off x="6384469"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Share the draft with a colleague for a peer review.</a:t>
            </a:r>
          </a:p>
        </p:txBody>
      </p:sp>
      <p:sp>
        <p:nvSpPr>
          <p:cNvPr id="56" name="Freeform: Shape 55"/>
          <p:cNvSpPr/>
          <p:nvPr/>
        </p:nvSpPr>
        <p:spPr>
          <a:xfrm>
            <a:off x="7971053" y="4599620"/>
            <a:ext cx="305778" cy="408338"/>
          </a:xfrm>
          <a:custGeom>
            <a:avLst/>
            <a:gdLst>
              <a:gd name="connsiteX0" fmla="*/ 0 w 215392"/>
              <a:gd name="connsiteY0" fmla="*/ 50394 h 251968"/>
              <a:gd name="connsiteX1" fmla="*/ 107696 w 215392"/>
              <a:gd name="connsiteY1" fmla="*/ 50394 h 251968"/>
              <a:gd name="connsiteX2" fmla="*/ 107696 w 215392"/>
              <a:gd name="connsiteY2" fmla="*/ 0 h 251968"/>
              <a:gd name="connsiteX3" fmla="*/ 215392 w 215392"/>
              <a:gd name="connsiteY3" fmla="*/ 125984 h 251968"/>
              <a:gd name="connsiteX4" fmla="*/ 107696 w 215392"/>
              <a:gd name="connsiteY4" fmla="*/ 251968 h 251968"/>
              <a:gd name="connsiteX5" fmla="*/ 107696 w 215392"/>
              <a:gd name="connsiteY5" fmla="*/ 201574 h 251968"/>
              <a:gd name="connsiteX6" fmla="*/ 0 w 215392"/>
              <a:gd name="connsiteY6" fmla="*/ 201574 h 251968"/>
              <a:gd name="connsiteX7" fmla="*/ 0 w 215392"/>
              <a:gd name="connsiteY7" fmla="*/ 50394 h 2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92" h="251968">
                <a:moveTo>
                  <a:pt x="0" y="50394"/>
                </a:moveTo>
                <a:lnTo>
                  <a:pt x="107696" y="50394"/>
                </a:lnTo>
                <a:lnTo>
                  <a:pt x="107696" y="0"/>
                </a:lnTo>
                <a:lnTo>
                  <a:pt x="215392" y="125984"/>
                </a:lnTo>
                <a:lnTo>
                  <a:pt x="107696" y="251968"/>
                </a:lnTo>
                <a:lnTo>
                  <a:pt x="107696" y="201574"/>
                </a:lnTo>
                <a:lnTo>
                  <a:pt x="0" y="201574"/>
                </a:lnTo>
                <a:lnTo>
                  <a:pt x="0" y="50394"/>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50394" rIns="64618" bIns="50394" numCol="1" spcCol="1270" anchor="ctr" anchorCtr="0">
            <a:noAutofit/>
          </a:bodyPr>
          <a:lstStyle/>
          <a:p>
            <a:pPr marL="0" lvl="0" indent="0" defTabSz="355600">
              <a:lnSpc>
                <a:spcPct val="90000"/>
              </a:lnSpc>
              <a:spcBef>
                <a:spcPct val="0"/>
              </a:spcBef>
              <a:spcAft>
                <a:spcPct val="35000"/>
              </a:spcAft>
              <a:buNone/>
            </a:pPr>
            <a:endParaRPr lang="en-US" sz="1100" kern="1200" dirty="0"/>
          </a:p>
        </p:txBody>
      </p:sp>
      <p:sp>
        <p:nvSpPr>
          <p:cNvPr id="57" name="Flowchart: Alternate Process 56"/>
          <p:cNvSpPr/>
          <p:nvPr/>
        </p:nvSpPr>
        <p:spPr>
          <a:xfrm>
            <a:off x="8403758"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Make sure your sponsor approves the message and is comfortable putting their name on it.</a:t>
            </a:r>
          </a:p>
        </p:txBody>
      </p:sp>
      <p:sp>
        <p:nvSpPr>
          <p:cNvPr id="58" name="Freeform: Shape 57"/>
          <p:cNvSpPr/>
          <p:nvPr/>
        </p:nvSpPr>
        <p:spPr>
          <a:xfrm>
            <a:off x="9990344" y="4599620"/>
            <a:ext cx="305778" cy="408338"/>
          </a:xfrm>
          <a:custGeom>
            <a:avLst/>
            <a:gdLst>
              <a:gd name="connsiteX0" fmla="*/ 0 w 215392"/>
              <a:gd name="connsiteY0" fmla="*/ 50394 h 251968"/>
              <a:gd name="connsiteX1" fmla="*/ 107696 w 215392"/>
              <a:gd name="connsiteY1" fmla="*/ 50394 h 251968"/>
              <a:gd name="connsiteX2" fmla="*/ 107696 w 215392"/>
              <a:gd name="connsiteY2" fmla="*/ 0 h 251968"/>
              <a:gd name="connsiteX3" fmla="*/ 215392 w 215392"/>
              <a:gd name="connsiteY3" fmla="*/ 125984 h 251968"/>
              <a:gd name="connsiteX4" fmla="*/ 107696 w 215392"/>
              <a:gd name="connsiteY4" fmla="*/ 251968 h 251968"/>
              <a:gd name="connsiteX5" fmla="*/ 107696 w 215392"/>
              <a:gd name="connsiteY5" fmla="*/ 201574 h 251968"/>
              <a:gd name="connsiteX6" fmla="*/ 0 w 215392"/>
              <a:gd name="connsiteY6" fmla="*/ 201574 h 251968"/>
              <a:gd name="connsiteX7" fmla="*/ 0 w 215392"/>
              <a:gd name="connsiteY7" fmla="*/ 50394 h 25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392" h="251968">
                <a:moveTo>
                  <a:pt x="0" y="50394"/>
                </a:moveTo>
                <a:lnTo>
                  <a:pt x="107696" y="50394"/>
                </a:lnTo>
                <a:lnTo>
                  <a:pt x="107696" y="0"/>
                </a:lnTo>
                <a:lnTo>
                  <a:pt x="215392" y="125984"/>
                </a:lnTo>
                <a:lnTo>
                  <a:pt x="107696" y="251968"/>
                </a:lnTo>
                <a:lnTo>
                  <a:pt x="107696" y="201574"/>
                </a:lnTo>
                <a:lnTo>
                  <a:pt x="0" y="201574"/>
                </a:lnTo>
                <a:lnTo>
                  <a:pt x="0" y="50394"/>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50394" rIns="64618" bIns="50394" numCol="1" spcCol="1270" anchor="ctr" anchorCtr="0">
            <a:noAutofit/>
          </a:bodyPr>
          <a:lstStyle/>
          <a:p>
            <a:pPr marL="0" lvl="0" indent="0" defTabSz="355600">
              <a:lnSpc>
                <a:spcPct val="90000"/>
              </a:lnSpc>
              <a:spcBef>
                <a:spcPct val="0"/>
              </a:spcBef>
              <a:spcAft>
                <a:spcPct val="35000"/>
              </a:spcAft>
              <a:buNone/>
            </a:pPr>
            <a:endParaRPr lang="en-US" sz="1100" kern="1200" dirty="0"/>
          </a:p>
        </p:txBody>
      </p:sp>
      <p:sp>
        <p:nvSpPr>
          <p:cNvPr id="59" name="Flowchart: Alternate Process 58"/>
          <p:cNvSpPr/>
          <p:nvPr/>
        </p:nvSpPr>
        <p:spPr>
          <a:xfrm>
            <a:off x="10423049" y="3625878"/>
            <a:ext cx="1442350" cy="2355822"/>
          </a:xfrm>
          <a:prstGeom prst="flowChartAlternateProcess">
            <a:avLst/>
          </a:prstGeom>
          <a:solidFill>
            <a:srgbClr val="00B0F0">
              <a:alpha val="50196"/>
            </a:srgbClr>
          </a:solidFill>
          <a:ln w="57150">
            <a:solidFill>
              <a:srgbClr val="0070C0"/>
            </a:solidFill>
          </a:ln>
        </p:spPr>
        <p:style>
          <a:lnRef idx="2">
            <a:schemeClr val="accent5"/>
          </a:lnRef>
          <a:fillRef idx="1">
            <a:schemeClr val="lt1"/>
          </a:fillRef>
          <a:effectRef idx="0">
            <a:schemeClr val="accent5"/>
          </a:effectRef>
          <a:fontRef idx="minor">
            <a:schemeClr val="dk1"/>
          </a:fontRef>
        </p:style>
        <p:txBody>
          <a:bodyPr spcFirstLastPara="0" vert="horz" wrap="square" lIns="67858" tIns="67858" rIns="67858" bIns="67858" numCol="1" spcCol="1270" anchor="ctr" anchorCtr="0">
            <a:noAutofit/>
          </a:bodyPr>
          <a:lstStyle/>
          <a:p>
            <a:pPr marL="0" lvl="0" indent="0" defTabSz="444500">
              <a:spcBef>
                <a:spcPct val="0"/>
              </a:spcBef>
              <a:spcAft>
                <a:spcPct val="35000"/>
              </a:spcAft>
              <a:buNone/>
            </a:pPr>
            <a:r>
              <a:rPr lang="en-US" sz="1400" kern="1200" dirty="0"/>
              <a:t>Share it with your supervisor, project manager, or subject matter expert for a leadership or authoritative review. </a:t>
            </a:r>
          </a:p>
        </p:txBody>
      </p:sp>
    </p:spTree>
    <p:extLst>
      <p:ext uri="{BB962C8B-B14F-4D97-AF65-F5344CB8AC3E}">
        <p14:creationId xmlns:p14="http://schemas.microsoft.com/office/powerpoint/2010/main" val="320526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2" grpId="0" animBg="1"/>
      <p:bldP spid="38" grpId="0" animBg="1"/>
      <p:bldP spid="39" grpId="0" animBg="1"/>
      <p:bldP spid="40" grpId="0" animBg="1"/>
      <p:bldP spid="41" grpId="0" animBg="1"/>
      <p:bldP spid="55" grpId="0" animBg="1"/>
      <p:bldP spid="56" grpId="0" animBg="1"/>
      <p:bldP spid="57" grpId="0" animBg="1"/>
      <p:bldP spid="58" grpId="0" animBg="1"/>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Step five: send or present the message	</a:t>
            </a:r>
          </a:p>
        </p:txBody>
      </p:sp>
      <p:grpSp>
        <p:nvGrpSpPr>
          <p:cNvPr id="37" name="Group 36"/>
          <p:cNvGrpSpPr/>
          <p:nvPr/>
        </p:nvGrpSpPr>
        <p:grpSpPr>
          <a:xfrm>
            <a:off x="6949795" y="1245438"/>
            <a:ext cx="1695443" cy="1868371"/>
            <a:chOff x="8944029" y="1762394"/>
            <a:chExt cx="2128590" cy="2278964"/>
          </a:xfrm>
          <a:solidFill>
            <a:srgbClr val="DDCB65"/>
          </a:solidFill>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grpFill/>
            <a:ln>
              <a:solidFill>
                <a:srgbClr val="DDCB65"/>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4" name="Rectangle 1"/>
            <p:cNvSpPr>
              <a:spLocks noChangeArrowheads="1"/>
            </p:cNvSpPr>
            <p:nvPr/>
          </p:nvSpPr>
          <p:spPr bwMode="auto">
            <a:xfrm>
              <a:off x="9161194" y="3004315"/>
              <a:ext cx="1886364"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Deliver</a:t>
              </a:r>
            </a:p>
          </p:txBody>
        </p:sp>
        <p:sp>
          <p:nvSpPr>
            <p:cNvPr id="25" name="Oval 24"/>
            <p:cNvSpPr/>
            <p:nvPr/>
          </p:nvSpPr>
          <p:spPr>
            <a:xfrm>
              <a:off x="9394709" y="1762394"/>
              <a:ext cx="1246851" cy="1037390"/>
            </a:xfrm>
            <a:prstGeom prst="ellipse">
              <a:avLst/>
            </a:prstGeom>
            <a:grpFill/>
            <a:ln>
              <a:solidFill>
                <a:srgbClr val="DDCB65"/>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solidFill>
                <a:srgbClr val="DDCB65"/>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a:solidFill>
              <a:schemeClr val="bg1"/>
            </a:solidFill>
            <a:ln>
              <a:noFill/>
            </a:ln>
          </p:spPr>
        </p:pic>
      </p:grpSp>
      <p:grpSp>
        <p:nvGrpSpPr>
          <p:cNvPr id="36" name="Group 35"/>
          <p:cNvGrpSpPr/>
          <p:nvPr/>
        </p:nvGrpSpPr>
        <p:grpSpPr>
          <a:xfrm>
            <a:off x="5255907" y="1663253"/>
            <a:ext cx="1846901" cy="1809788"/>
            <a:chOff x="6817391" y="2272028"/>
            <a:chExt cx="2318742" cy="2207507"/>
          </a:xfrm>
          <a:solidFill>
            <a:schemeClr val="bg1">
              <a:lumMod val="75000"/>
            </a:schemeClr>
          </a:solidFill>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chemeClr val="bg1">
                <a:lumMod val="75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97289"/>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a:solidFill>
              <a:schemeClr val="bg1"/>
            </a:solidFill>
            <a:ln>
              <a:noFill/>
            </a:ln>
          </p:spPr>
        </p:pic>
      </p:grpSp>
      <p:grpSp>
        <p:nvGrpSpPr>
          <p:cNvPr id="35" name="Group 34"/>
          <p:cNvGrpSpPr/>
          <p:nvPr/>
        </p:nvGrpSpPr>
        <p:grpSpPr>
          <a:xfrm>
            <a:off x="3562017" y="1246349"/>
            <a:ext cx="1846901" cy="1867459"/>
            <a:chOff x="4690752" y="1763505"/>
            <a:chExt cx="2318742" cy="2277851"/>
          </a:xfrm>
          <a:solidFill>
            <a:srgbClr val="BFBFBF"/>
          </a:solidFill>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chemeClr val="bg1">
                <a:lumMod val="75000"/>
              </a:schemeClr>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20" name="Rectangle 1"/>
            <p:cNvSpPr>
              <a:spLocks noChangeArrowheads="1"/>
            </p:cNvSpPr>
            <p:nvPr/>
          </p:nvSpPr>
          <p:spPr bwMode="auto">
            <a:xfrm>
              <a:off x="4861409" y="301553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a:noFill/>
            <a:ln>
              <a:noFill/>
            </a:ln>
          </p:spPr>
        </p:pic>
      </p:grpSp>
      <p:grpSp>
        <p:nvGrpSpPr>
          <p:cNvPr id="34" name="Group 33"/>
          <p:cNvGrpSpPr/>
          <p:nvPr/>
        </p:nvGrpSpPr>
        <p:grpSpPr>
          <a:xfrm>
            <a:off x="1868129" y="1663155"/>
            <a:ext cx="1846901" cy="1851562"/>
            <a:chOff x="2564114" y="2271908"/>
            <a:chExt cx="2318742" cy="2258461"/>
          </a:xfrm>
          <a:solidFill>
            <a:srgbClr val="BFBFBF"/>
          </a:solidFill>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BFBFBF"/>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20642"/>
              <a:ext cx="1886363" cy="389689"/>
            </a:xfrm>
            <a:prstGeom prst="rect">
              <a:avLst/>
            </a:prstGeom>
            <a:grpFill/>
            <a:ln w="9525">
              <a:noFill/>
              <a:miter lim="800000"/>
              <a:headEnd/>
              <a:tailEnd/>
            </a:ln>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a:solidFill>
              <a:schemeClr val="bg1"/>
            </a:solidFill>
            <a:ln>
              <a:noFill/>
            </a:ln>
          </p:spPr>
        </p:pic>
      </p:grpSp>
      <p:grpSp>
        <p:nvGrpSpPr>
          <p:cNvPr id="33" name="Group 32"/>
          <p:cNvGrpSpPr/>
          <p:nvPr/>
        </p:nvGrpSpPr>
        <p:grpSpPr>
          <a:xfrm>
            <a:off x="174240" y="1246349"/>
            <a:ext cx="1846901" cy="1867360"/>
            <a:chOff x="437475" y="1763505"/>
            <a:chExt cx="2318742" cy="2277731"/>
          </a:xfrm>
          <a:solidFill>
            <a:schemeClr val="bg1">
              <a:lumMod val="75000"/>
            </a:schemeClr>
          </a:solidFill>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grp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BFBFBF"/>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400" b="1" dirty="0">
                <a:solidFill>
                  <a:schemeClr val="bg1"/>
                </a:solidFill>
                <a:latin typeface="+mj-lt"/>
                <a:cs typeface="Arial" pitchFamily="34" charset="0"/>
              </a:endParaRPr>
            </a:p>
          </p:txBody>
        </p:sp>
        <p:sp>
          <p:nvSpPr>
            <p:cNvPr id="14" name="Rectangle 1"/>
            <p:cNvSpPr>
              <a:spLocks noChangeArrowheads="1"/>
            </p:cNvSpPr>
            <p:nvPr/>
          </p:nvSpPr>
          <p:spPr bwMode="auto">
            <a:xfrm>
              <a:off x="767382" y="3020642"/>
              <a:ext cx="1341189" cy="389689"/>
            </a:xfrm>
            <a:prstGeom prst="rect">
              <a:avLst/>
            </a:prstGeom>
            <a:grpFill/>
            <a:ln w="9525">
              <a:noFill/>
              <a:miter lim="800000"/>
              <a:headEnd/>
              <a:tailEnd/>
            </a:ln>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a:solidFill>
              <a:schemeClr val="bg1"/>
            </a:solidFill>
            <a:ln>
              <a:noFill/>
            </a:ln>
          </p:spPr>
        </p:pic>
      </p:grpSp>
      <p:sp>
        <p:nvSpPr>
          <p:cNvPr id="50" name="Text Placeholder 3"/>
          <p:cNvSpPr>
            <a:spLocks noGrp="1"/>
          </p:cNvSpPr>
          <p:nvPr>
            <p:ph type="body" sz="quarter" idx="4294967295"/>
          </p:nvPr>
        </p:nvSpPr>
        <p:spPr>
          <a:xfrm>
            <a:off x="8775926" y="1666136"/>
            <a:ext cx="3199886" cy="1447573"/>
          </a:xfrm>
          <a:prstGeom prst="rect">
            <a:avLst/>
          </a:prstGeom>
        </p:spPr>
        <p:txBody>
          <a:bodyPr/>
          <a:lstStyle/>
          <a:p>
            <a:pPr>
              <a:lnSpc>
                <a:spcPct val="100000"/>
              </a:lnSpc>
            </a:pPr>
            <a:r>
              <a:rPr lang="en-US" sz="1800" dirty="0"/>
              <a:t>Here are some best practices one can follow while delivering a message.</a:t>
            </a:r>
            <a:endParaRPr lang="en-US" sz="1800" dirty="0">
              <a:latin typeface="Arial" pitchFamily="34" charset="0"/>
              <a:ea typeface="Arial" pitchFamily="34" charset="0"/>
            </a:endParaRPr>
          </a:p>
        </p:txBody>
      </p:sp>
      <p:sp>
        <p:nvSpPr>
          <p:cNvPr id="6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23</a:t>
            </a:fld>
            <a:endParaRPr lang="en-US" dirty="0">
              <a:solidFill>
                <a:schemeClr val="tx1"/>
              </a:solidFill>
              <a:latin typeface="Calibri" panose="020F0502020204030204"/>
            </a:endParaRPr>
          </a:p>
        </p:txBody>
      </p:sp>
      <p:sp>
        <p:nvSpPr>
          <p:cNvPr id="80" name="Rectangle 79"/>
          <p:cNvSpPr/>
          <p:nvPr/>
        </p:nvSpPr>
        <p:spPr>
          <a:xfrm>
            <a:off x="255400" y="3503478"/>
            <a:ext cx="5908732" cy="2677656"/>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sz="1600" dirty="0">
                <a:latin typeface="Arial" pitchFamily="34" charset="0"/>
                <a:ea typeface="ＭＳ Ｐゴシック"/>
                <a:cs typeface="Arial" pitchFamily="34" charset="0"/>
              </a:rPr>
              <a:t>Send the message on time.</a:t>
            </a:r>
          </a:p>
          <a:p>
            <a:pPr marL="285750" indent="-285750">
              <a:lnSpc>
                <a:spcPct val="150000"/>
              </a:lnSpc>
              <a:buFont typeface="Arial" panose="020B0604020202020204" pitchFamily="34" charset="0"/>
              <a:buChar char="•"/>
            </a:pPr>
            <a:r>
              <a:rPr lang="en-US" sz="1600" dirty="0">
                <a:latin typeface="Arial" pitchFamily="34" charset="0"/>
                <a:ea typeface="ＭＳ Ｐゴシック"/>
                <a:cs typeface="Arial" pitchFamily="34" charset="0"/>
              </a:rPr>
              <a:t>Utilize an appropriate communication medium to send your communication in an efficient and cost-effective manner.</a:t>
            </a:r>
            <a:endParaRPr lang="en-US" sz="1600" dirty="0"/>
          </a:p>
          <a:p>
            <a:pPr marL="285750" indent="-285750">
              <a:lnSpc>
                <a:spcPct val="150000"/>
              </a:lnSpc>
              <a:buFont typeface="Arial" panose="020B0604020202020204" pitchFamily="34" charset="0"/>
              <a:buChar char="•"/>
            </a:pPr>
            <a:r>
              <a:rPr lang="en-US" sz="1600" dirty="0">
                <a:latin typeface="Arial" pitchFamily="34" charset="0"/>
                <a:ea typeface="ＭＳ Ｐゴシック"/>
                <a:cs typeface="Arial" pitchFamily="34" charset="0"/>
              </a:rPr>
              <a:t>Be informed about the communication vehicle you are using and the features it has to offer.</a:t>
            </a:r>
            <a:endParaRPr lang="en-US" sz="1600" dirty="0"/>
          </a:p>
          <a:p>
            <a:pPr marL="285750" indent="-285750">
              <a:lnSpc>
                <a:spcPct val="150000"/>
              </a:lnSpc>
              <a:buFont typeface="Arial" panose="020B0604020202020204" pitchFamily="34" charset="0"/>
              <a:buChar char="•"/>
            </a:pPr>
            <a:r>
              <a:rPr lang="en-US" sz="1600" dirty="0">
                <a:latin typeface="Arial" pitchFamily="34" charset="0"/>
                <a:ea typeface="ＭＳ Ｐゴシック"/>
                <a:cs typeface="Arial" pitchFamily="34" charset="0"/>
              </a:rPr>
              <a:t>Ensure you use the correct email distribution list if you are sending the message to multiple people.</a:t>
            </a:r>
          </a:p>
        </p:txBody>
      </p:sp>
      <p:sp>
        <p:nvSpPr>
          <p:cNvPr id="81" name="Rectangle 80"/>
          <p:cNvSpPr/>
          <p:nvPr/>
        </p:nvSpPr>
        <p:spPr>
          <a:xfrm>
            <a:off x="6363764" y="3503478"/>
            <a:ext cx="5479805" cy="1938992"/>
          </a:xfrm>
          <a:prstGeom prst="rect">
            <a:avLst/>
          </a:prstGeom>
        </p:spPr>
        <p:txBody>
          <a:bodyPr wrap="square">
            <a:spAutoFit/>
          </a:bodyPr>
          <a:lstStyle/>
          <a:p>
            <a:pPr lvl="0">
              <a:lnSpc>
                <a:spcPct val="150000"/>
              </a:lnSpc>
            </a:pPr>
            <a:r>
              <a:rPr lang="en-US" sz="1600" dirty="0">
                <a:latin typeface="Arial" pitchFamily="34" charset="0"/>
                <a:ea typeface="ＭＳ Ｐゴシック"/>
                <a:cs typeface="Arial" pitchFamily="34" charset="0"/>
              </a:rPr>
              <a:t>During a presentation:</a:t>
            </a:r>
          </a:p>
          <a:p>
            <a:pPr marL="285750" lvl="0" indent="-285750">
              <a:lnSpc>
                <a:spcPct val="150000"/>
              </a:lnSpc>
              <a:buFont typeface="Arial" panose="020B0604020202020204" pitchFamily="34" charset="0"/>
              <a:buChar char="•"/>
            </a:pPr>
            <a:r>
              <a:rPr lang="en-US" sz="1600" dirty="0"/>
              <a:t>Reach the venue well before the presentation starts. </a:t>
            </a:r>
          </a:p>
          <a:p>
            <a:pPr marL="285750" lvl="0" indent="-285750">
              <a:lnSpc>
                <a:spcPct val="150000"/>
              </a:lnSpc>
              <a:buFont typeface="Arial" panose="020B0604020202020204" pitchFamily="34" charset="0"/>
              <a:buChar char="•"/>
            </a:pPr>
            <a:r>
              <a:rPr lang="en-US" sz="1600" dirty="0"/>
              <a:t>Keep all supporting documents ready.</a:t>
            </a:r>
          </a:p>
          <a:p>
            <a:pPr marL="285750" lvl="0" indent="-285750">
              <a:lnSpc>
                <a:spcPct val="150000"/>
              </a:lnSpc>
              <a:buFont typeface="Arial" panose="020B0604020202020204" pitchFamily="34" charset="0"/>
              <a:buChar char="•"/>
            </a:pPr>
            <a:r>
              <a:rPr lang="en-US" sz="1600" dirty="0"/>
              <a:t>Present the message within the stipulated time.</a:t>
            </a:r>
          </a:p>
          <a:p>
            <a:pPr marL="285750" lvl="0" indent="-285750">
              <a:lnSpc>
                <a:spcPct val="150000"/>
              </a:lnSpc>
              <a:buFont typeface="Arial" panose="020B0604020202020204" pitchFamily="34" charset="0"/>
              <a:buChar char="•"/>
            </a:pPr>
            <a:r>
              <a:rPr lang="en-US" sz="1600" dirty="0"/>
              <a:t>Talk politely and avoid getting defensive or agitated.</a:t>
            </a:r>
          </a:p>
        </p:txBody>
      </p:sp>
    </p:spTree>
    <p:extLst>
      <p:ext uri="{BB962C8B-B14F-4D97-AF65-F5344CB8AC3E}">
        <p14:creationId xmlns:p14="http://schemas.microsoft.com/office/powerpoint/2010/main" val="9401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bldP spid="8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4294967295"/>
          </p:nvPr>
        </p:nvSpPr>
        <p:spPr>
          <a:xfrm>
            <a:off x="5885016" y="885067"/>
            <a:ext cx="5958553" cy="3496434"/>
          </a:xfrm>
          <a:prstGeom prst="rect">
            <a:avLst/>
          </a:prstGeom>
        </p:spPr>
        <p:txBody>
          <a:bodyPr/>
          <a:lstStyle/>
          <a:p>
            <a:pPr lvl="0" defTabSz="914400" fontAlgn="base">
              <a:lnSpc>
                <a:spcPct val="150000"/>
              </a:lnSpc>
              <a:spcBef>
                <a:spcPts val="0"/>
              </a:spcBef>
            </a:pPr>
            <a:r>
              <a:rPr lang="en-US" sz="1800" b="0" dirty="0">
                <a:solidFill>
                  <a:srgbClr val="000000"/>
                </a:solidFill>
                <a:latin typeface="Arial"/>
                <a:ea typeface="Calibri" panose="020F0502020204030204" pitchFamily="34" charset="0"/>
                <a:cs typeface="Times New Roman" panose="02020603050405020304" pitchFamily="18" charset="0"/>
              </a:rPr>
              <a:t>Your team is developing a reporting tool for a Oil and Gas client. They have been developing the tool as per the schedule shared with the client during the project kick-off meeting. However, yesterday you received an email from the client asking to expedite the development process without any mention of the reasons. You checked with your team and it will be difficult to meet the revised deadlines as requested by the client. </a:t>
            </a:r>
          </a:p>
        </p:txBody>
      </p:sp>
      <p:sp>
        <p:nvSpPr>
          <p:cNvPr id="7"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Let’s discuss…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17" y="885066"/>
            <a:ext cx="5270707" cy="3496434"/>
          </a:xfrm>
          <a:prstGeom prst="rect">
            <a:avLst/>
          </a:prstGeom>
        </p:spPr>
      </p:pic>
      <p:grpSp>
        <p:nvGrpSpPr>
          <p:cNvPr id="18" name="Group 17"/>
          <p:cNvGrpSpPr/>
          <p:nvPr/>
        </p:nvGrpSpPr>
        <p:grpSpPr>
          <a:xfrm>
            <a:off x="345017" y="4364182"/>
            <a:ext cx="11250083" cy="1681779"/>
            <a:chOff x="345017" y="4364182"/>
            <a:chExt cx="11250083" cy="1681779"/>
          </a:xfrm>
        </p:grpSpPr>
        <p:sp>
          <p:nvSpPr>
            <p:cNvPr id="19" name="Flowchart: Terminator 18"/>
            <p:cNvSpPr/>
            <p:nvPr/>
          </p:nvSpPr>
          <p:spPr>
            <a:xfrm>
              <a:off x="1980045" y="4531515"/>
              <a:ext cx="9615055" cy="1428214"/>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457200"/>
              <a:r>
                <a:rPr lang="en-US" sz="2000" b="1" dirty="0">
                  <a:solidFill>
                    <a:schemeClr val="bg1"/>
                  </a:solidFill>
                </a:rPr>
                <a:t>How will you use the five steps in the structured communication process (prepare, structure, develop, review, and deliver) to create a strategy for communicating this message to the client?</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17" y="4364182"/>
              <a:ext cx="2465559" cy="1681779"/>
            </a:xfrm>
            <a:prstGeom prst="rect">
              <a:avLst/>
            </a:prstGeom>
          </p:spPr>
        </p:pic>
      </p:grpSp>
      <p:sp>
        <p:nvSpPr>
          <p:cNvPr id="9" name="Slide Number Placeholder 2">
            <a:extLst>
              <a:ext uri="{FF2B5EF4-FFF2-40B4-BE49-F238E27FC236}">
                <a16:creationId xmlns:a16="http://schemas.microsoft.com/office/drawing/2014/main" id="{B61F6476-8492-425C-961A-B3BE93B33A50}"/>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24</a:t>
            </a:fld>
            <a:endParaRPr kumimoji="0" lang="en-US" sz="1200" b="0" i="0" u="none" strike="noStrike" kern="0" cap="none" spc="0" normalizeH="0" baseline="0" noProof="0" dirty="0">
              <a:ln>
                <a:noFill/>
              </a:ln>
              <a:effectLst/>
              <a:uLnTx/>
              <a:uFillTx/>
              <a:latin typeface="Calibri" panose="020F0502020204030204"/>
            </a:endParaRPr>
          </a:p>
        </p:txBody>
      </p:sp>
    </p:spTree>
    <p:extLst>
      <p:ext uri="{BB962C8B-B14F-4D97-AF65-F5344CB8AC3E}">
        <p14:creationId xmlns:p14="http://schemas.microsoft.com/office/powerpoint/2010/main" val="388102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prstClr val="white"/>
                </a:solidFill>
                <a:effectLst/>
                <a:uLnTx/>
                <a:uFillTx/>
                <a:latin typeface="Arial" panose="020B0604020202020204" pitchFamily="34" charset="0"/>
                <a:cs typeface="Arial" pitchFamily="34" charset="0"/>
              </a:rPr>
              <a:t>Questions around the table?</a:t>
            </a:r>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25</a:t>
            </a:fld>
            <a:endParaRPr lang="en-US" dirty="0"/>
          </a:p>
        </p:txBody>
      </p:sp>
      <p:sp>
        <p:nvSpPr>
          <p:cNvPr id="10" name="Rectangle 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158234533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26</a:t>
            </a:fld>
            <a:endParaRPr lang="en-US" dirty="0">
              <a:solidFill>
                <a:schemeClr val="tx1"/>
              </a:solidFill>
              <a:latin typeface="Calibri" panose="020F0502020204030204"/>
            </a:endParaRPr>
          </a:p>
        </p:txBody>
      </p:sp>
      <p:sp>
        <p:nvSpPr>
          <p:cNvPr id="11" name="Title 3"/>
          <p:cNvSpPr txBox="1">
            <a:spLocks/>
          </p:cNvSpPr>
          <p:nvPr/>
        </p:nvSpPr>
        <p:spPr>
          <a:xfrm>
            <a:off x="345016" y="3233058"/>
            <a:ext cx="4964921"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lvl="0">
              <a:defRPr/>
            </a:pPr>
            <a:r>
              <a:rPr kumimoji="0" lang="en-US" sz="4400" b="0" i="0" u="none" strike="noStrike" kern="1200" cap="all" spc="-133" normalizeH="0" baseline="0" noProof="0" dirty="0">
                <a:ln>
                  <a:noFill/>
                </a:ln>
                <a:solidFill>
                  <a:srgbClr val="000000"/>
                </a:solidFill>
                <a:effectLst/>
                <a:uLnTx/>
                <a:uFillTx/>
                <a:latin typeface="Arial Black" charset="0"/>
              </a:rPr>
              <a:t>MODULE four</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lang="en-US" sz="3600" dirty="0">
                <a:solidFill>
                  <a:srgbClr val="000000"/>
                </a:solidFill>
              </a:rPr>
              <a:t>written communication</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12" name="Text Placeholder 5"/>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Accenture Communication Methods</a:t>
            </a:r>
          </a:p>
          <a:p>
            <a:pPr marL="520700" indent="-342900" defTabSz="914400">
              <a:lnSpc>
                <a:spcPct val="100000"/>
              </a:lnSpc>
              <a:spcBef>
                <a:spcPts val="1200"/>
              </a:spcBef>
              <a:buFont typeface="Arial" panose="020B0604020202020204" pitchFamily="34" charset="0"/>
              <a:buChar char="•"/>
            </a:pPr>
            <a:r>
              <a:rPr lang="en-US" sz="2800" dirty="0">
                <a:solidFill>
                  <a:srgbClr val="000000"/>
                </a:solidFill>
                <a:latin typeface="Calibri" panose="020F0502020204030204" pitchFamily="34" charset="0"/>
                <a:ea typeface="+mn-ea"/>
                <a:cs typeface="+mn-cs"/>
              </a:rPr>
              <a:t>The Right way to Write</a:t>
            </a:r>
          </a:p>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cs typeface="Arial" charset="0"/>
              </a:rPr>
              <a:t>Tailoring your message to your audience</a:t>
            </a:r>
          </a:p>
        </p:txBody>
      </p:sp>
    </p:spTree>
    <p:extLst>
      <p:ext uri="{BB962C8B-B14F-4D97-AF65-F5344CB8AC3E}">
        <p14:creationId xmlns:p14="http://schemas.microsoft.com/office/powerpoint/2010/main" val="3836529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hlinkClick r:id="rId3"/>
          </p:cNvPr>
          <p:cNvPicPr>
            <a:picLocks noChangeAspect="1"/>
          </p:cNvPicPr>
          <p:nvPr/>
        </p:nvPicPr>
        <p:blipFill>
          <a:blip r:embed="rId4"/>
          <a:stretch>
            <a:fillRect/>
          </a:stretch>
        </p:blipFill>
        <p:spPr>
          <a:xfrm>
            <a:off x="459318" y="1435396"/>
            <a:ext cx="6028738" cy="4565840"/>
          </a:xfrm>
          <a:prstGeom prst="rect">
            <a:avLst/>
          </a:prstGeom>
          <a:ln w="63500" cmpd="thinThick">
            <a:solidFill>
              <a:schemeClr val="accent2"/>
            </a:solidFill>
          </a:ln>
        </p:spPr>
      </p:pic>
      <p:sp>
        <p:nvSpPr>
          <p:cNvPr id="10" name="Freeform 23"/>
          <p:cNvSpPr>
            <a:spLocks noEditPoints="1"/>
          </p:cNvSpPr>
          <p:nvPr/>
        </p:nvSpPr>
        <p:spPr bwMode="auto">
          <a:xfrm>
            <a:off x="11276013" y="24915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b="1" dirty="0"/>
              <a:t>Selecting the Appropriate </a:t>
            </a:r>
            <a:br>
              <a:rPr lang="en-US" b="1" dirty="0"/>
            </a:br>
            <a:r>
              <a:rPr lang="en-US" b="1" dirty="0"/>
              <a:t>Communication Method </a:t>
            </a:r>
            <a:endParaRPr lang="en-US" dirty="0"/>
          </a:p>
        </p:txBody>
      </p:sp>
      <p:sp>
        <p:nvSpPr>
          <p:cNvPr id="13" name="TextBox 12"/>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What key messages did you gather from this video?</a:t>
            </a:r>
            <a:endParaRPr lang="en-US" sz="2800" dirty="0">
              <a:latin typeface="Arial Black" panose="020B0A04020102020204" pitchFamily="34" charset="0"/>
            </a:endParaRPr>
          </a:p>
        </p:txBody>
      </p:sp>
      <p:sp>
        <p:nvSpPr>
          <p:cNvPr id="1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88537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177" y="584200"/>
            <a:ext cx="8137647" cy="3649226"/>
          </a:xfrm>
          <a:prstGeom prst="rect">
            <a:avLst/>
          </a:prstGeom>
        </p:spPr>
      </p:pic>
      <p:sp>
        <p:nvSpPr>
          <p:cNvPr id="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28</a:t>
            </a:fld>
            <a:endParaRPr lang="en-US" dirty="0">
              <a:solidFill>
                <a:schemeClr val="tx1"/>
              </a:solidFill>
              <a:latin typeface="Calibri" panose="020F0502020204030204"/>
            </a:endParaRPr>
          </a:p>
        </p:txBody>
      </p:sp>
      <p:grpSp>
        <p:nvGrpSpPr>
          <p:cNvPr id="11" name="Group 10"/>
          <p:cNvGrpSpPr/>
          <p:nvPr/>
        </p:nvGrpSpPr>
        <p:grpSpPr>
          <a:xfrm>
            <a:off x="0" y="4799869"/>
            <a:ext cx="12192000" cy="1181831"/>
            <a:chOff x="0" y="354442"/>
            <a:chExt cx="12192000" cy="1181831"/>
          </a:xfrm>
        </p:grpSpPr>
        <p:sp>
          <p:nvSpPr>
            <p:cNvPr id="12" name="Rectangle 11"/>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are the different types of emails you deal with regularly?</a:t>
              </a:r>
            </a:p>
          </p:txBody>
        </p:sp>
        <p:sp>
          <p:nvSpPr>
            <p:cNvPr id="13"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Tree>
    <p:extLst>
      <p:ext uri="{BB962C8B-B14F-4D97-AF65-F5344CB8AC3E}">
        <p14:creationId xmlns:p14="http://schemas.microsoft.com/office/powerpoint/2010/main" val="83408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7" name="Picture 2" descr="http://inbound.anchorstl.com/wp-content/uploads/2013/07/email-marketing-900x450.jpg"/>
          <p:cNvPicPr>
            <a:picLocks noChangeAspect="1" noChangeArrowheads="1"/>
          </p:cNvPicPr>
          <p:nvPr/>
        </p:nvPicPr>
        <p:blipFill rotWithShape="1">
          <a:blip r:embed="rId3">
            <a:extLst>
              <a:ext uri="{28A0092B-C50C-407E-A947-70E740481C1C}">
                <a14:useLocalDpi xmlns:a14="http://schemas.microsoft.com/office/drawing/2010/main" val="0"/>
              </a:ext>
            </a:extLst>
          </a:blip>
          <a:srcRect l="441" r="43298" b="-1"/>
          <a:stretch/>
        </p:blipFill>
        <p:spPr bwMode="auto">
          <a:xfrm>
            <a:off x="5276088" y="640082"/>
            <a:ext cx="6276250" cy="5577838"/>
          </a:xfrm>
          <a:prstGeom prst="rect">
            <a:avLst/>
          </a:prstGeom>
          <a:effectLst/>
          <a:extLst>
            <a:ext uri="{909E8E84-426E-40DD-AFC4-6F175D3DCCD1}">
              <a14:hiddenFill xmlns:a14="http://schemas.microsoft.com/office/drawing/2010/main">
                <a:solidFill>
                  <a:srgbClr val="FFFFFF"/>
                </a:solidFill>
              </a14:hiddenFill>
            </a:ext>
          </a:extLst>
        </p:spPr>
      </p:pic>
      <p:sp>
        <p:nvSpPr>
          <p:cNvPr id="1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29</a:t>
            </a:fld>
            <a:endParaRPr lang="en-US" dirty="0">
              <a:solidFill>
                <a:schemeClr val="tx1"/>
              </a:solidFill>
              <a:latin typeface="Calibri" panose="020F0502020204030204"/>
            </a:endParaRPr>
          </a:p>
        </p:txBody>
      </p:sp>
      <p:sp>
        <p:nvSpPr>
          <p:cNvPr id="15" name="Rectangle 14"/>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8" name="Title 2"/>
          <p:cNvSpPr txBox="1">
            <a:spLocks/>
          </p:cNvSpPr>
          <p:nvPr/>
        </p:nvSpPr>
        <p:spPr>
          <a:xfrm>
            <a:off x="345018" y="332076"/>
            <a:ext cx="4701007"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2800" b="0" i="0" u="none" strike="noStrike" kern="1200" cap="all" spc="-133" normalizeH="0" baseline="0" noProof="0" dirty="0">
                <a:ln>
                  <a:noFill/>
                </a:ln>
                <a:solidFill>
                  <a:schemeClr val="bg1"/>
                </a:solidFill>
                <a:effectLst/>
                <a:uLnTx/>
                <a:uFillTx/>
                <a:latin typeface="Arial Black" charset="0"/>
              </a:rPr>
              <a:t>Types of emails</a:t>
            </a:r>
            <a:endParaRPr kumimoji="0" lang="en-US" sz="3200" b="0" i="0" u="none" strike="noStrike" kern="1200" cap="all" spc="-133" normalizeH="0" baseline="0" noProof="0" dirty="0">
              <a:ln>
                <a:noFill/>
              </a:ln>
              <a:solidFill>
                <a:schemeClr val="bg1"/>
              </a:solidFill>
              <a:effectLst/>
              <a:uLnTx/>
              <a:uFillTx/>
              <a:latin typeface="Arial Black" charset="0"/>
            </a:endParaRPr>
          </a:p>
        </p:txBody>
      </p:sp>
      <p:sp>
        <p:nvSpPr>
          <p:cNvPr id="19" name="Content Placeholder 3"/>
          <p:cNvSpPr>
            <a:spLocks noGrp="1"/>
          </p:cNvSpPr>
          <p:nvPr>
            <p:ph sz="quarter" idx="4294967295"/>
          </p:nvPr>
        </p:nvSpPr>
        <p:spPr>
          <a:xfrm>
            <a:off x="114955" y="901699"/>
            <a:ext cx="4521053" cy="5099053"/>
          </a:xfrm>
          <a:prstGeom prst="rect">
            <a:avLst/>
          </a:prstGeom>
          <a:noFill/>
          <a:ln w="57150">
            <a:noFill/>
          </a:ln>
        </p:spPr>
        <p:txBody>
          <a:bodyPr vert="horz" lIns="182880" tIns="182880" rIns="182880" bIns="182880" rtlCol="0">
            <a:noAutofit/>
          </a:bodyPr>
          <a:lstStyle/>
          <a:p>
            <a:pPr marL="342900" indent="-342900" defTabSz="1734634">
              <a:lnSpc>
                <a:spcPct val="100000"/>
              </a:lnSpc>
              <a:spcBef>
                <a:spcPts val="800"/>
              </a:spcBef>
              <a:buFont typeface="Arial" charset="0"/>
              <a:buNone/>
            </a:pPr>
            <a:r>
              <a:rPr lang="en-US" sz="1800" b="1" dirty="0">
                <a:solidFill>
                  <a:schemeClr val="bg1"/>
                </a:solidFill>
                <a:latin typeface="Arial" panose="020B0604020202020204" pitchFamily="34" charset="0"/>
                <a:ea typeface="Arial Black" charset="0"/>
                <a:cs typeface="Arial" panose="020B0604020202020204" pitchFamily="34" charset="0"/>
              </a:rPr>
              <a:t>New email </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Requires context setting, highlighting key points, defining the ask</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Could be One way communication - Information providing/report summary</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Or two way - Require confirmation from recipient’s end/ need them to respond</a:t>
            </a:r>
          </a:p>
          <a:p>
            <a:pPr marL="0" indent="0" defTabSz="1734634">
              <a:lnSpc>
                <a:spcPct val="100000"/>
              </a:lnSpc>
              <a:spcBef>
                <a:spcPts val="800"/>
              </a:spcBef>
              <a:buFont typeface="Arial" charset="0"/>
              <a:buNone/>
            </a:pPr>
            <a:endParaRPr lang="en-US" sz="1800" b="1" dirty="0">
              <a:solidFill>
                <a:schemeClr val="bg1"/>
              </a:solidFill>
              <a:latin typeface="Arial" panose="020B0604020202020204" pitchFamily="34" charset="0"/>
              <a:ea typeface="Arial Black" charset="0"/>
              <a:cs typeface="Arial" panose="020B0604020202020204" pitchFamily="34" charset="0"/>
            </a:endParaRPr>
          </a:p>
          <a:p>
            <a:pPr marL="0" indent="0" defTabSz="1734634">
              <a:lnSpc>
                <a:spcPct val="100000"/>
              </a:lnSpc>
              <a:spcBef>
                <a:spcPts val="800"/>
              </a:spcBef>
              <a:buFont typeface="Arial" charset="0"/>
              <a:buNone/>
            </a:pPr>
            <a:r>
              <a:rPr lang="en-US" sz="1800" b="1" dirty="0">
                <a:solidFill>
                  <a:schemeClr val="bg1"/>
                </a:solidFill>
                <a:latin typeface="Arial" panose="020B0604020202020204" pitchFamily="34" charset="0"/>
                <a:ea typeface="Arial Black" charset="0"/>
                <a:cs typeface="Arial" panose="020B0604020202020204" pitchFamily="34" charset="0"/>
              </a:rPr>
              <a:t>Respond to a query / existing mail trail</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Context setting already done</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You are required to give an update or response</a:t>
            </a:r>
          </a:p>
          <a:p>
            <a:pPr defTabSz="1734634">
              <a:lnSpc>
                <a:spcPct val="100000"/>
              </a:lnSpc>
              <a:spcBef>
                <a:spcPts val="800"/>
              </a:spcBef>
            </a:pPr>
            <a:r>
              <a:rPr lang="en-US" sz="1800" dirty="0">
                <a:solidFill>
                  <a:schemeClr val="bg1"/>
                </a:solidFill>
                <a:latin typeface="Arial" panose="020B0604020202020204" pitchFamily="34" charset="0"/>
                <a:ea typeface="Arial Black" charset="0"/>
                <a:cs typeface="Arial" panose="020B0604020202020204" pitchFamily="34" charset="0"/>
              </a:rPr>
              <a:t> Could be urgent</a:t>
            </a:r>
          </a:p>
        </p:txBody>
      </p:sp>
      <p:sp>
        <p:nvSpPr>
          <p:cNvPr id="20"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2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13161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F38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541" y="0"/>
            <a:ext cx="5459112" cy="6867723"/>
          </a:xfrm>
          <a:prstGeom prst="rect">
            <a:avLst/>
          </a:prstGeom>
        </p:spPr>
      </p:pic>
      <p:sp>
        <p:nvSpPr>
          <p:cNvPr id="8" name="Title 4"/>
          <p:cNvSpPr txBox="1">
            <a:spLocks/>
          </p:cNvSpPr>
          <p:nvPr/>
        </p:nvSpPr>
        <p:spPr>
          <a:xfrm>
            <a:off x="345018" y="332076"/>
            <a:ext cx="4701007"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3200" b="0" i="0" u="none" strike="noStrike" kern="1200" cap="all" spc="-133" normalizeH="0" baseline="0" noProof="0" dirty="0">
                <a:ln>
                  <a:noFill/>
                </a:ln>
                <a:effectLst/>
                <a:uLnTx/>
                <a:uFillTx/>
                <a:latin typeface="Arial Black" charset="0"/>
              </a:rPr>
              <a:t>All about shapes</a:t>
            </a:r>
          </a:p>
        </p:txBody>
      </p:sp>
      <p:sp>
        <p:nvSpPr>
          <p:cNvPr id="9" name="Text Placeholder 5"/>
          <p:cNvSpPr txBox="1">
            <a:spLocks/>
          </p:cNvSpPr>
          <p:nvPr/>
        </p:nvSpPr>
        <p:spPr>
          <a:xfrm>
            <a:off x="345018" y="1116683"/>
            <a:ext cx="5988049" cy="3163488"/>
          </a:xfrm>
          <a:prstGeom prst="rect">
            <a:avLst/>
          </a:prstGeom>
          <a:solidFill>
            <a:srgbClr val="FFFFFF">
              <a:alpha val="64706"/>
            </a:srgbClr>
          </a:solidFill>
          <a:ln w="76200" cmpd="thinThick">
            <a:solidFill>
              <a:schemeClr val="bg1"/>
            </a:solidFill>
          </a:ln>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681038" marR="0" lvl="0" indent="-388938" algn="l" defTabSz="1734634" rtl="0" eaLnBrk="1" fontAlgn="auto" latinLnBrk="0" hangingPunct="1">
              <a:lnSpc>
                <a:spcPct val="200000"/>
              </a:lnSpc>
              <a:spcBef>
                <a:spcPts val="800"/>
              </a:spcBef>
              <a:spcAft>
                <a:spcPts val="0"/>
              </a:spcAft>
              <a:buClrTx/>
              <a:buSzTx/>
              <a:buFont typeface="+mj-lt"/>
              <a:buAutoNum type="arabicPeriod"/>
              <a:tabLst/>
              <a:defRPr/>
            </a:pPr>
            <a:r>
              <a:rPr kumimoji="0" lang="en-US" sz="2000" b="1" i="0" u="none" strike="noStrike" kern="1200" cap="none" spc="0" normalizeH="0" baseline="0" noProof="0" dirty="0">
                <a:ln>
                  <a:noFill/>
                </a:ln>
                <a:effectLst/>
                <a:uLnTx/>
                <a:uFillTx/>
                <a:latin typeface="Arial Bold" charset="0"/>
              </a:rPr>
              <a:t>Draw a rectangle.</a:t>
            </a:r>
          </a:p>
          <a:p>
            <a:pPr marL="681038" marR="0" lvl="0" indent="-388938" algn="l" defTabSz="1734634" rtl="0" eaLnBrk="1" fontAlgn="auto" latinLnBrk="0" hangingPunct="1">
              <a:lnSpc>
                <a:spcPct val="200000"/>
              </a:lnSpc>
              <a:spcBef>
                <a:spcPts val="800"/>
              </a:spcBef>
              <a:spcAft>
                <a:spcPts val="0"/>
              </a:spcAft>
              <a:buClrTx/>
              <a:buSzTx/>
              <a:buFont typeface="+mj-lt"/>
              <a:buAutoNum type="arabicPeriod"/>
              <a:tabLst/>
              <a:defRPr/>
            </a:pPr>
            <a:r>
              <a:rPr kumimoji="0" lang="en-US" sz="2000" b="1" i="0" u="none" strike="noStrike" kern="1200" cap="none" spc="0" normalizeH="0" baseline="0" noProof="0" dirty="0">
                <a:ln>
                  <a:noFill/>
                </a:ln>
                <a:effectLst/>
                <a:uLnTx/>
                <a:uFillTx/>
                <a:latin typeface="Arial Bold" charset="0"/>
              </a:rPr>
              <a:t>Draw a triangle.</a:t>
            </a:r>
          </a:p>
          <a:p>
            <a:pPr marL="681038" marR="0" lvl="0" indent="-388938" algn="l" defTabSz="1734634" rtl="0" eaLnBrk="1" fontAlgn="auto" latinLnBrk="0" hangingPunct="1">
              <a:lnSpc>
                <a:spcPct val="200000"/>
              </a:lnSpc>
              <a:spcBef>
                <a:spcPts val="800"/>
              </a:spcBef>
              <a:spcAft>
                <a:spcPts val="0"/>
              </a:spcAft>
              <a:buClrTx/>
              <a:buSzTx/>
              <a:buFont typeface="+mj-lt"/>
              <a:buAutoNum type="arabicPeriod"/>
              <a:tabLst/>
              <a:defRPr/>
            </a:pPr>
            <a:r>
              <a:rPr kumimoji="0" lang="en-US" sz="2000" b="1" i="0" u="none" strike="noStrike" kern="1200" cap="none" spc="0" normalizeH="0" baseline="0" noProof="0" dirty="0">
                <a:ln>
                  <a:noFill/>
                </a:ln>
                <a:effectLst/>
                <a:uLnTx/>
                <a:uFillTx/>
                <a:latin typeface="Arial Bold" charset="0"/>
              </a:rPr>
              <a:t>Draw another rectangle.</a:t>
            </a:r>
          </a:p>
          <a:p>
            <a:pPr marL="681038" marR="0" lvl="0" indent="-388938" algn="l" defTabSz="1734634" rtl="0" eaLnBrk="1" fontAlgn="auto" latinLnBrk="0" hangingPunct="1">
              <a:lnSpc>
                <a:spcPct val="200000"/>
              </a:lnSpc>
              <a:spcBef>
                <a:spcPts val="800"/>
              </a:spcBef>
              <a:spcAft>
                <a:spcPts val="0"/>
              </a:spcAft>
              <a:buClrTx/>
              <a:buSzTx/>
              <a:buFont typeface="+mj-lt"/>
              <a:buAutoNum type="arabicPeriod"/>
              <a:tabLst/>
              <a:defRPr/>
            </a:pPr>
            <a:r>
              <a:rPr kumimoji="0" lang="en-US" sz="2000" b="1" i="0" u="none" strike="noStrike" kern="1200" cap="none" spc="0" normalizeH="0" baseline="0" noProof="0" dirty="0">
                <a:ln>
                  <a:noFill/>
                </a:ln>
                <a:effectLst/>
                <a:uLnTx/>
                <a:uFillTx/>
                <a:latin typeface="Arial Bold" charset="0"/>
              </a:rPr>
              <a:t>Draw a square.</a:t>
            </a:r>
          </a:p>
        </p:txBody>
      </p:sp>
      <p:sp>
        <p:nvSpPr>
          <p:cNvPr id="12" name="Rectangle 1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a:t>
            </a:fld>
            <a:endParaRPr lang="en-US" dirty="0">
              <a:solidFill>
                <a:schemeClr val="tx1"/>
              </a:solidFill>
              <a:latin typeface="Calibri" panose="020F0502020204030204"/>
            </a:endParaRPr>
          </a:p>
        </p:txBody>
      </p:sp>
      <p:grpSp>
        <p:nvGrpSpPr>
          <p:cNvPr id="14" name="Group 13"/>
          <p:cNvGrpSpPr/>
          <p:nvPr/>
        </p:nvGrpSpPr>
        <p:grpSpPr>
          <a:xfrm>
            <a:off x="-1347" y="4818164"/>
            <a:ext cx="6732888" cy="1181831"/>
            <a:chOff x="0" y="354442"/>
            <a:chExt cx="6732888" cy="1181831"/>
          </a:xfrm>
        </p:grpSpPr>
        <p:sp>
          <p:nvSpPr>
            <p:cNvPr id="15" name="Rectangle 14"/>
            <p:cNvSpPr/>
            <p:nvPr/>
          </p:nvSpPr>
          <p:spPr>
            <a:xfrm>
              <a:off x="0" y="354442"/>
              <a:ext cx="6732888"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How did you feel on completing this exercise?</a:t>
              </a:r>
            </a:p>
          </p:txBody>
        </p:sp>
        <p:sp>
          <p:nvSpPr>
            <p:cNvPr id="16"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17"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8"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266399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1864146" y="3916871"/>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 name="Group 9"/>
          <p:cNvGrpSpPr/>
          <p:nvPr/>
        </p:nvGrpSpPr>
        <p:grpSpPr>
          <a:xfrm>
            <a:off x="0" y="0"/>
            <a:ext cx="2550105" cy="6858000"/>
            <a:chOff x="0" y="0"/>
            <a:chExt cx="2550105" cy="6858000"/>
          </a:xfrm>
        </p:grpSpPr>
        <p:sp>
          <p:nvSpPr>
            <p:cNvPr id="4" name="Rectangle 3"/>
            <p:cNvSpPr/>
            <p:nvPr/>
          </p:nvSpPr>
          <p:spPr>
            <a:xfrm>
              <a:off x="0" y="0"/>
              <a:ext cx="1927226" cy="685800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43481" y="2393292"/>
              <a:ext cx="2206624" cy="2142524"/>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69" y="2586211"/>
              <a:ext cx="1638715" cy="1756687"/>
            </a:xfrm>
            <a:prstGeom prst="rect">
              <a:avLst/>
            </a:prstGeom>
          </p:spPr>
        </p:pic>
      </p:grpSp>
      <p:sp>
        <p:nvSpPr>
          <p:cNvPr id="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30</a:t>
            </a:fld>
            <a:endParaRPr lang="en-US" dirty="0">
              <a:solidFill>
                <a:schemeClr val="tx1"/>
              </a:solidFill>
              <a:latin typeface="Calibri" panose="020F0502020204030204"/>
            </a:endParaRPr>
          </a:p>
        </p:txBody>
      </p:sp>
      <p:sp>
        <p:nvSpPr>
          <p:cNvPr id="11" name="Title 2"/>
          <p:cNvSpPr>
            <a:spLocks noGrp="1"/>
          </p:cNvSpPr>
          <p:nvPr>
            <p:ph type="title"/>
          </p:nvPr>
        </p:nvSpPr>
        <p:spPr>
          <a:xfrm>
            <a:off x="2295526" y="218993"/>
            <a:ext cx="5600245" cy="776139"/>
          </a:xfrm>
        </p:spPr>
        <p:txBody>
          <a:bodyPr vert="horz" lIns="0" tIns="0" rIns="130101" bIns="0" rtlCol="0" anchor="t" anchorCtr="0">
            <a:noAutofit/>
          </a:bodyPr>
          <a:lstStyle/>
          <a:p>
            <a:r>
              <a:rPr lang="en-US" sz="3200" dirty="0"/>
              <a:t>Creating a new email</a:t>
            </a:r>
          </a:p>
        </p:txBody>
      </p:sp>
      <p:sp>
        <p:nvSpPr>
          <p:cNvPr id="13" name="TextBox 12"/>
          <p:cNvSpPr txBox="1"/>
          <p:nvPr/>
        </p:nvSpPr>
        <p:spPr>
          <a:xfrm>
            <a:off x="4828132" y="850900"/>
            <a:ext cx="2432868" cy="424064"/>
          </a:xfrm>
          <a:prstGeom prst="rect">
            <a:avLst/>
          </a:prstGeom>
          <a:noFill/>
        </p:spPr>
        <p:txBody>
          <a:bodyPr wrap="none" rtlCol="0">
            <a:spAutoFit/>
          </a:bodyPr>
          <a:lstStyle/>
          <a:p>
            <a:r>
              <a:rPr lang="en-US" b="1" u="sng" dirty="0"/>
              <a:t>HOT WORDS / PHRASES</a:t>
            </a:r>
          </a:p>
        </p:txBody>
      </p:sp>
      <p:sp>
        <p:nvSpPr>
          <p:cNvPr id="14" name="TextBox 13"/>
          <p:cNvSpPr txBox="1"/>
          <p:nvPr/>
        </p:nvSpPr>
        <p:spPr>
          <a:xfrm>
            <a:off x="8011386" y="850900"/>
            <a:ext cx="2312236" cy="424064"/>
          </a:xfrm>
          <a:prstGeom prst="rect">
            <a:avLst/>
          </a:prstGeom>
          <a:noFill/>
        </p:spPr>
        <p:txBody>
          <a:bodyPr wrap="none" rtlCol="0">
            <a:spAutoFit/>
          </a:bodyPr>
          <a:lstStyle/>
          <a:p>
            <a:r>
              <a:rPr lang="en-US" b="1" u="sng" dirty="0"/>
              <a:t>GENERAL GUIDELINES</a:t>
            </a:r>
          </a:p>
        </p:txBody>
      </p:sp>
      <p:sp>
        <p:nvSpPr>
          <p:cNvPr id="15" name="TextBox 14"/>
          <p:cNvSpPr txBox="1"/>
          <p:nvPr/>
        </p:nvSpPr>
        <p:spPr>
          <a:xfrm>
            <a:off x="2550105" y="1218424"/>
            <a:ext cx="2056973" cy="812469"/>
          </a:xfrm>
          <a:prstGeom prst="rect">
            <a:avLst/>
          </a:prstGeom>
          <a:noFill/>
        </p:spPr>
        <p:txBody>
          <a:bodyPr wrap="square" rtlCol="0">
            <a:spAutoFit/>
          </a:bodyPr>
          <a:lstStyle/>
          <a:p>
            <a:r>
              <a:rPr lang="en-US" sz="1400" b="1" dirty="0"/>
              <a:t>Making a connection /</a:t>
            </a:r>
          </a:p>
          <a:p>
            <a:r>
              <a:rPr lang="en-US" sz="1400" b="1" dirty="0"/>
              <a:t>Outreach / Scoping synergies</a:t>
            </a:r>
          </a:p>
        </p:txBody>
      </p:sp>
      <p:sp>
        <p:nvSpPr>
          <p:cNvPr id="16" name="TextBox 15"/>
          <p:cNvSpPr txBox="1"/>
          <p:nvPr/>
        </p:nvSpPr>
        <p:spPr>
          <a:xfrm>
            <a:off x="4828132" y="1218424"/>
            <a:ext cx="2891067" cy="1049439"/>
          </a:xfrm>
          <a:prstGeom prst="rect">
            <a:avLst/>
          </a:prstGeom>
          <a:noFill/>
        </p:spPr>
        <p:txBody>
          <a:bodyPr wrap="square" rtlCol="0">
            <a:spAutoFit/>
          </a:bodyPr>
          <a:lstStyle/>
          <a:p>
            <a:r>
              <a:rPr lang="en-US" sz="1400" dirty="0"/>
              <a:t>Thank you for your consideration, Hope to hear your thoughts, Mutual, cross-leverage, together, collaborate</a:t>
            </a:r>
          </a:p>
        </p:txBody>
      </p:sp>
      <p:sp>
        <p:nvSpPr>
          <p:cNvPr id="17" name="TextBox 16"/>
          <p:cNvSpPr txBox="1"/>
          <p:nvPr/>
        </p:nvSpPr>
        <p:spPr>
          <a:xfrm>
            <a:off x="2550105" y="2585098"/>
            <a:ext cx="2094932" cy="575498"/>
          </a:xfrm>
          <a:prstGeom prst="rect">
            <a:avLst/>
          </a:prstGeom>
          <a:noFill/>
        </p:spPr>
        <p:txBody>
          <a:bodyPr wrap="square" rtlCol="0">
            <a:spAutoFit/>
          </a:bodyPr>
          <a:lstStyle/>
          <a:p>
            <a:r>
              <a:rPr lang="en-US" sz="1400" b="1" dirty="0"/>
              <a:t>Exploring an idea /</a:t>
            </a:r>
          </a:p>
          <a:p>
            <a:r>
              <a:rPr lang="en-US" sz="1400" b="1" dirty="0"/>
              <a:t>Gaining consensus</a:t>
            </a:r>
          </a:p>
        </p:txBody>
      </p:sp>
      <p:sp>
        <p:nvSpPr>
          <p:cNvPr id="18" name="TextBox 17"/>
          <p:cNvSpPr txBox="1"/>
          <p:nvPr/>
        </p:nvSpPr>
        <p:spPr>
          <a:xfrm>
            <a:off x="2550105" y="4192025"/>
            <a:ext cx="2094932" cy="575498"/>
          </a:xfrm>
          <a:prstGeom prst="rect">
            <a:avLst/>
          </a:prstGeom>
          <a:noFill/>
        </p:spPr>
        <p:txBody>
          <a:bodyPr wrap="square" rtlCol="0">
            <a:spAutoFit/>
          </a:bodyPr>
          <a:lstStyle/>
          <a:p>
            <a:r>
              <a:rPr lang="en-US" sz="1400" b="1" dirty="0"/>
              <a:t>Asking for permission / Seeking feedback</a:t>
            </a:r>
          </a:p>
        </p:txBody>
      </p:sp>
      <p:sp>
        <p:nvSpPr>
          <p:cNvPr id="19" name="TextBox 18"/>
          <p:cNvSpPr txBox="1"/>
          <p:nvPr/>
        </p:nvSpPr>
        <p:spPr>
          <a:xfrm>
            <a:off x="2550105" y="5558699"/>
            <a:ext cx="2094932" cy="575498"/>
          </a:xfrm>
          <a:prstGeom prst="rect">
            <a:avLst/>
          </a:prstGeom>
          <a:noFill/>
        </p:spPr>
        <p:txBody>
          <a:bodyPr wrap="square" rtlCol="0">
            <a:spAutoFit/>
          </a:bodyPr>
          <a:lstStyle/>
          <a:p>
            <a:r>
              <a:rPr lang="en-US" sz="1400" b="1" dirty="0"/>
              <a:t>Giving direction / Establishing protocol</a:t>
            </a:r>
          </a:p>
        </p:txBody>
      </p:sp>
      <p:sp>
        <p:nvSpPr>
          <p:cNvPr id="20" name="TextBox 19"/>
          <p:cNvSpPr txBox="1"/>
          <p:nvPr/>
        </p:nvSpPr>
        <p:spPr>
          <a:xfrm>
            <a:off x="8011386" y="1218424"/>
            <a:ext cx="3832185" cy="1049439"/>
          </a:xfrm>
          <a:prstGeom prst="rect">
            <a:avLst/>
          </a:prstGeom>
          <a:noFill/>
        </p:spPr>
        <p:txBody>
          <a:bodyPr wrap="square" rtlCol="0">
            <a:spAutoFit/>
          </a:bodyPr>
          <a:lstStyle/>
          <a:p>
            <a:pPr marL="171450" indent="-171450">
              <a:buFont typeface="Wingdings" panose="05000000000000000000" pitchFamily="2" charset="2"/>
              <a:buChar char="§"/>
            </a:pPr>
            <a:r>
              <a:rPr lang="en-US" sz="1400" dirty="0"/>
              <a:t>Explain why you’re reaching out, what you do, How this is mutually relevant</a:t>
            </a:r>
          </a:p>
          <a:p>
            <a:pPr marL="171450" indent="-171450">
              <a:buFont typeface="Wingdings" panose="05000000000000000000" pitchFamily="2" charset="2"/>
              <a:buChar char="§"/>
            </a:pPr>
            <a:r>
              <a:rPr lang="en-US" sz="1400" dirty="0"/>
              <a:t>Close with an outcome and a timeline </a:t>
            </a:r>
          </a:p>
          <a:p>
            <a:pPr marL="171450" indent="-171450">
              <a:buFont typeface="Wingdings" panose="05000000000000000000" pitchFamily="2" charset="2"/>
              <a:buChar char="§"/>
            </a:pPr>
            <a:r>
              <a:rPr lang="en-US" sz="1400" dirty="0"/>
              <a:t>Offer to get on a quick call as necessary</a:t>
            </a:r>
          </a:p>
        </p:txBody>
      </p:sp>
      <p:sp>
        <p:nvSpPr>
          <p:cNvPr id="21" name="TextBox 20"/>
          <p:cNvSpPr txBox="1"/>
          <p:nvPr/>
        </p:nvSpPr>
        <p:spPr>
          <a:xfrm>
            <a:off x="4828132" y="2585098"/>
            <a:ext cx="2891067" cy="1049439"/>
          </a:xfrm>
          <a:prstGeom prst="rect">
            <a:avLst/>
          </a:prstGeom>
          <a:noFill/>
        </p:spPr>
        <p:txBody>
          <a:bodyPr wrap="square" rtlCol="0">
            <a:spAutoFit/>
          </a:bodyPr>
          <a:lstStyle/>
          <a:p>
            <a:r>
              <a:rPr lang="en-US" sz="1400" dirty="0"/>
              <a:t>Does that interest this group, How can we make it more compelling, logical next steps, shared responsibility, tangible outcomes</a:t>
            </a:r>
          </a:p>
        </p:txBody>
      </p:sp>
      <p:sp>
        <p:nvSpPr>
          <p:cNvPr id="22" name="TextBox 21"/>
          <p:cNvSpPr txBox="1"/>
          <p:nvPr/>
        </p:nvSpPr>
        <p:spPr>
          <a:xfrm>
            <a:off x="8011386" y="2585098"/>
            <a:ext cx="3832185" cy="1286410"/>
          </a:xfrm>
          <a:prstGeom prst="rect">
            <a:avLst/>
          </a:prstGeom>
          <a:noFill/>
        </p:spPr>
        <p:txBody>
          <a:bodyPr wrap="square" rtlCol="0">
            <a:spAutoFit/>
          </a:bodyPr>
          <a:lstStyle/>
          <a:p>
            <a:pPr marL="171450" indent="-171450">
              <a:buFont typeface="Wingdings" panose="05000000000000000000" pitchFamily="2" charset="2"/>
              <a:buChar char="§"/>
            </a:pPr>
            <a:r>
              <a:rPr lang="en-US" sz="1400" dirty="0"/>
              <a:t>Clearly call out what will change, who will be affected and the mutual value</a:t>
            </a:r>
          </a:p>
          <a:p>
            <a:pPr marL="171450" indent="-171450">
              <a:buFont typeface="Wingdings" panose="05000000000000000000" pitchFamily="2" charset="2"/>
              <a:buChar char="§"/>
            </a:pPr>
            <a:r>
              <a:rPr lang="en-US" sz="1400" dirty="0"/>
              <a:t>If greenfield provide structure</a:t>
            </a:r>
          </a:p>
          <a:p>
            <a:pPr marL="171450" indent="-171450">
              <a:buFont typeface="Wingdings" panose="05000000000000000000" pitchFamily="2" charset="2"/>
              <a:buChar char="§"/>
            </a:pPr>
            <a:r>
              <a:rPr lang="en-US" sz="1400" dirty="0"/>
              <a:t>If seeking evolution, call out where</a:t>
            </a:r>
          </a:p>
          <a:p>
            <a:pPr marL="171450" indent="-171450">
              <a:buFont typeface="Wingdings" panose="05000000000000000000" pitchFamily="2" charset="2"/>
              <a:buChar char="§"/>
            </a:pPr>
            <a:r>
              <a:rPr lang="en-US" sz="1400" dirty="0"/>
              <a:t>Establish the Call for Action</a:t>
            </a:r>
          </a:p>
        </p:txBody>
      </p:sp>
      <p:sp>
        <p:nvSpPr>
          <p:cNvPr id="23" name="TextBox 22"/>
          <p:cNvSpPr txBox="1"/>
          <p:nvPr/>
        </p:nvSpPr>
        <p:spPr>
          <a:xfrm>
            <a:off x="4828132" y="4192025"/>
            <a:ext cx="2891067" cy="1049439"/>
          </a:xfrm>
          <a:prstGeom prst="rect">
            <a:avLst/>
          </a:prstGeom>
          <a:noFill/>
        </p:spPr>
        <p:txBody>
          <a:bodyPr wrap="square" rtlCol="0">
            <a:spAutoFit/>
          </a:bodyPr>
          <a:lstStyle/>
          <a:p>
            <a:r>
              <a:rPr lang="en-US" sz="1400" dirty="0"/>
              <a:t>Seek your inputs, request your permission, benefit from your counsel, enable, facilitate, expedite, valuable, timely</a:t>
            </a:r>
          </a:p>
        </p:txBody>
      </p:sp>
      <p:sp>
        <p:nvSpPr>
          <p:cNvPr id="24" name="TextBox 23"/>
          <p:cNvSpPr txBox="1"/>
          <p:nvPr/>
        </p:nvSpPr>
        <p:spPr>
          <a:xfrm>
            <a:off x="8011386" y="4192025"/>
            <a:ext cx="3832185" cy="1049439"/>
          </a:xfrm>
          <a:prstGeom prst="rect">
            <a:avLst/>
          </a:prstGeom>
          <a:noFill/>
        </p:spPr>
        <p:txBody>
          <a:bodyPr wrap="square" rtlCol="0">
            <a:spAutoFit/>
          </a:bodyPr>
          <a:lstStyle/>
          <a:p>
            <a:pPr marL="171450" indent="-171450">
              <a:buFont typeface="Wingdings" panose="05000000000000000000" pitchFamily="2" charset="2"/>
              <a:buChar char="§"/>
            </a:pPr>
            <a:r>
              <a:rPr lang="en-US" sz="1400" dirty="0"/>
              <a:t>Establish the value – self, team, firm</a:t>
            </a:r>
          </a:p>
          <a:p>
            <a:pPr marL="171450" indent="-171450">
              <a:buFont typeface="Wingdings" panose="05000000000000000000" pitchFamily="2" charset="2"/>
              <a:buChar char="§"/>
            </a:pPr>
            <a:r>
              <a:rPr lang="en-US" sz="1400" dirty="0"/>
              <a:t>Set context, criticality and time-sensitivity</a:t>
            </a:r>
          </a:p>
          <a:p>
            <a:pPr marL="171450" indent="-171450">
              <a:buFont typeface="Wingdings" panose="05000000000000000000" pitchFamily="2" charset="2"/>
              <a:buChar char="§"/>
            </a:pPr>
            <a:r>
              <a:rPr lang="en-US" sz="1400" dirty="0"/>
              <a:t>Explore alternatives, avoid Go-No Go</a:t>
            </a:r>
          </a:p>
          <a:p>
            <a:pPr marL="171450" indent="-171450">
              <a:buFont typeface="Wingdings" panose="05000000000000000000" pitchFamily="2" charset="2"/>
              <a:buChar char="§"/>
            </a:pPr>
            <a:r>
              <a:rPr lang="en-US" sz="1400" dirty="0"/>
              <a:t>Involve (all) the right stakeholders</a:t>
            </a:r>
          </a:p>
        </p:txBody>
      </p:sp>
      <p:sp>
        <p:nvSpPr>
          <p:cNvPr id="25" name="TextBox 24"/>
          <p:cNvSpPr txBox="1"/>
          <p:nvPr/>
        </p:nvSpPr>
        <p:spPr>
          <a:xfrm>
            <a:off x="4828132" y="5558699"/>
            <a:ext cx="2891067" cy="812469"/>
          </a:xfrm>
          <a:prstGeom prst="rect">
            <a:avLst/>
          </a:prstGeom>
          <a:noFill/>
        </p:spPr>
        <p:txBody>
          <a:bodyPr wrap="square" rtlCol="0">
            <a:spAutoFit/>
          </a:bodyPr>
          <a:lstStyle/>
          <a:p>
            <a:r>
              <a:rPr lang="en-US" sz="1400" dirty="0"/>
              <a:t>Need everyone’s co-operation, We need to ensure, we are expected to, non-negotiable</a:t>
            </a:r>
          </a:p>
        </p:txBody>
      </p:sp>
      <p:sp>
        <p:nvSpPr>
          <p:cNvPr id="26" name="TextBox 25"/>
          <p:cNvSpPr txBox="1"/>
          <p:nvPr/>
        </p:nvSpPr>
        <p:spPr>
          <a:xfrm>
            <a:off x="8011386" y="5558699"/>
            <a:ext cx="3832185" cy="812469"/>
          </a:xfrm>
          <a:prstGeom prst="rect">
            <a:avLst/>
          </a:prstGeom>
          <a:noFill/>
        </p:spPr>
        <p:txBody>
          <a:bodyPr wrap="square" rtlCol="0">
            <a:spAutoFit/>
          </a:bodyPr>
          <a:lstStyle/>
          <a:p>
            <a:pPr marL="171450" indent="-171450">
              <a:buFont typeface="Wingdings" panose="05000000000000000000" pitchFamily="2" charset="2"/>
              <a:buChar char="§"/>
            </a:pPr>
            <a:r>
              <a:rPr lang="en-US" sz="1400" dirty="0"/>
              <a:t>Be definitive, no ambiguity or inferences</a:t>
            </a:r>
          </a:p>
          <a:p>
            <a:pPr marL="171450" indent="-171450">
              <a:buFont typeface="Wingdings" panose="05000000000000000000" pitchFamily="2" charset="2"/>
              <a:buChar char="§"/>
            </a:pPr>
            <a:r>
              <a:rPr lang="en-US" sz="1400" dirty="0"/>
              <a:t>Call out expectations, timelines, owners</a:t>
            </a:r>
          </a:p>
          <a:p>
            <a:pPr marL="171450" indent="-171450">
              <a:buFont typeface="Wingdings" panose="05000000000000000000" pitchFamily="2" charset="2"/>
              <a:buChar char="§"/>
            </a:pPr>
            <a:r>
              <a:rPr lang="en-US" sz="1400" dirty="0"/>
              <a:t>Explain rationale, allude to impact</a:t>
            </a:r>
          </a:p>
        </p:txBody>
      </p:sp>
      <p:sp>
        <p:nvSpPr>
          <p:cNvPr id="27" name="TextBox 26"/>
          <p:cNvSpPr txBox="1"/>
          <p:nvPr/>
        </p:nvSpPr>
        <p:spPr>
          <a:xfrm>
            <a:off x="2550105" y="850900"/>
            <a:ext cx="1069439" cy="424064"/>
          </a:xfrm>
          <a:prstGeom prst="rect">
            <a:avLst/>
          </a:prstGeom>
          <a:noFill/>
        </p:spPr>
        <p:txBody>
          <a:bodyPr wrap="none" rtlCol="0">
            <a:spAutoFit/>
          </a:bodyPr>
          <a:lstStyle/>
          <a:p>
            <a:r>
              <a:rPr lang="en-US" b="1" u="sng" dirty="0"/>
              <a:t>CONTEXT</a:t>
            </a:r>
          </a:p>
        </p:txBody>
      </p:sp>
      <p:cxnSp>
        <p:nvCxnSpPr>
          <p:cNvPr id="29" name="Straight Connector 28"/>
          <p:cNvCxnSpPr/>
          <p:nvPr/>
        </p:nvCxnSpPr>
        <p:spPr>
          <a:xfrm>
            <a:off x="1927226" y="2344063"/>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1927226" y="5317664"/>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255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6058" b="20854"/>
          <a:stretch/>
        </p:blipFill>
        <p:spPr>
          <a:xfrm>
            <a:off x="20" y="1"/>
            <a:ext cx="12191979" cy="4239482"/>
          </a:xfrm>
          <a:prstGeom prst="rect">
            <a:avLst/>
          </a:prstGeom>
        </p:spPr>
      </p:pic>
      <p:sp>
        <p:nvSpPr>
          <p:cNvPr id="6" name="Rectangle 5"/>
          <p:cNvSpPr/>
          <p:nvPr/>
        </p:nvSpPr>
        <p:spPr>
          <a:xfrm>
            <a:off x="20" y="1"/>
            <a:ext cx="12204699" cy="4252183"/>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p:cNvSpPr/>
          <p:nvPr/>
        </p:nvSpPr>
        <p:spPr>
          <a:xfrm>
            <a:off x="772886" y="1845588"/>
            <a:ext cx="10646229" cy="3166824"/>
          </a:xfrm>
          <a:prstGeom prst="roundRect">
            <a:avLst/>
          </a:prstGeom>
          <a:solidFill>
            <a:srgbClr val="000000">
              <a:alpha val="65098"/>
            </a:srgb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a:lnSpc>
                <a:spcPct val="200000"/>
              </a:lnSpc>
            </a:pPr>
            <a:r>
              <a:rPr lang="en-US" b="1" dirty="0"/>
              <a:t>Ask your three co-workers, whom you are working on a project with, when they will be available for working on the project. </a:t>
            </a:r>
          </a:p>
          <a:p>
            <a:pPr>
              <a:lnSpc>
                <a:spcPct val="200000"/>
              </a:lnSpc>
            </a:pPr>
            <a:r>
              <a:rPr lang="en-US" b="1" dirty="0"/>
              <a:t>The meetings have to be for at least one hour twice a week, and there is one month to complete the project. You are only available from 11 a.m. until 2 p.m. between Monday and Thursday, and you are not available at all on Friday. </a:t>
            </a:r>
          </a:p>
        </p:txBody>
      </p:sp>
      <p:sp>
        <p:nvSpPr>
          <p:cNvPr id="8" name="Title 2"/>
          <p:cNvSpPr>
            <a:spLocks noGrp="1"/>
          </p:cNvSpPr>
          <p:nvPr>
            <p:ph type="title"/>
          </p:nvPr>
        </p:nvSpPr>
        <p:spPr>
          <a:xfrm>
            <a:off x="330114" y="370111"/>
            <a:ext cx="4701007" cy="776139"/>
          </a:xfrm>
        </p:spPr>
        <p:txBody>
          <a:bodyPr vert="horz" lIns="0" tIns="0" rIns="130101" bIns="0" rtlCol="0" anchor="t" anchorCtr="0">
            <a:noAutofit/>
          </a:bodyPr>
          <a:lstStyle/>
          <a:p>
            <a:r>
              <a:rPr lang="en-US" sz="3200" dirty="0"/>
              <a:t>LET’s PRACTICE…</a:t>
            </a:r>
          </a:p>
        </p:txBody>
      </p:sp>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39392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19871" y="3652287"/>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3209" y="2282679"/>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3209" y="5002280"/>
            <a:ext cx="10264774" cy="0"/>
          </a:xfrm>
          <a:prstGeom prst="line">
            <a:avLst/>
          </a:prstGeom>
          <a:ln w="38100" cap="flat" cmpd="sng" algn="ctr">
            <a:solidFill>
              <a:srgbClr val="0355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 name="Group 9"/>
          <p:cNvGrpSpPr/>
          <p:nvPr/>
        </p:nvGrpSpPr>
        <p:grpSpPr>
          <a:xfrm>
            <a:off x="9179970" y="0"/>
            <a:ext cx="2993445" cy="6858000"/>
            <a:chOff x="-1066219" y="0"/>
            <a:chExt cx="2993445" cy="6858000"/>
          </a:xfrm>
        </p:grpSpPr>
        <p:sp>
          <p:nvSpPr>
            <p:cNvPr id="4" name="Rectangle 3"/>
            <p:cNvSpPr/>
            <p:nvPr/>
          </p:nvSpPr>
          <p:spPr>
            <a:xfrm>
              <a:off x="0" y="0"/>
              <a:ext cx="1927226" cy="685800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1066219" y="2393292"/>
              <a:ext cx="2206624" cy="2142524"/>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1" y="2586211"/>
              <a:ext cx="1638715" cy="1756687"/>
            </a:xfrm>
            <a:prstGeom prst="rect">
              <a:avLst/>
            </a:prstGeom>
          </p:spPr>
        </p:pic>
      </p:grpSp>
      <p:sp>
        <p:nvSpPr>
          <p:cNvPr id="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2">
              <a:lumMod val="50000"/>
            </a:schemeClr>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32</a:t>
            </a:fld>
            <a:endParaRPr lang="en-US" dirty="0">
              <a:solidFill>
                <a:schemeClr val="bg1"/>
              </a:solidFill>
              <a:latin typeface="Calibri" panose="020F0502020204030204"/>
            </a:endParaRPr>
          </a:p>
        </p:txBody>
      </p:sp>
      <p:sp>
        <p:nvSpPr>
          <p:cNvPr id="11" name="Title 2"/>
          <p:cNvSpPr>
            <a:spLocks noGrp="1"/>
          </p:cNvSpPr>
          <p:nvPr>
            <p:ph type="title"/>
          </p:nvPr>
        </p:nvSpPr>
        <p:spPr>
          <a:xfrm>
            <a:off x="345018" y="332076"/>
            <a:ext cx="8261953" cy="776139"/>
          </a:xfrm>
        </p:spPr>
        <p:txBody>
          <a:bodyPr vert="horz" lIns="0" tIns="0" rIns="130101" bIns="0" rtlCol="0" anchor="t" anchorCtr="0">
            <a:noAutofit/>
          </a:bodyPr>
          <a:lstStyle/>
          <a:p>
            <a:r>
              <a:rPr lang="en-US" sz="3200" dirty="0"/>
              <a:t>Responding to an email</a:t>
            </a:r>
          </a:p>
        </p:txBody>
      </p:sp>
      <p:sp>
        <p:nvSpPr>
          <p:cNvPr id="13" name="TextBox 12"/>
          <p:cNvSpPr txBox="1"/>
          <p:nvPr/>
        </p:nvSpPr>
        <p:spPr>
          <a:xfrm>
            <a:off x="2944115" y="789516"/>
            <a:ext cx="2432868" cy="424064"/>
          </a:xfrm>
          <a:prstGeom prst="rect">
            <a:avLst/>
          </a:prstGeom>
          <a:noFill/>
        </p:spPr>
        <p:txBody>
          <a:bodyPr wrap="none" rtlCol="0">
            <a:spAutoFit/>
          </a:bodyPr>
          <a:lstStyle/>
          <a:p>
            <a:r>
              <a:rPr lang="en-US" b="1" u="sng" dirty="0"/>
              <a:t>HOT WORDS / PHRASES</a:t>
            </a:r>
          </a:p>
        </p:txBody>
      </p:sp>
      <p:sp>
        <p:nvSpPr>
          <p:cNvPr id="14" name="TextBox 13"/>
          <p:cNvSpPr txBox="1"/>
          <p:nvPr/>
        </p:nvSpPr>
        <p:spPr>
          <a:xfrm>
            <a:off x="6127369" y="789516"/>
            <a:ext cx="2312236" cy="424064"/>
          </a:xfrm>
          <a:prstGeom prst="rect">
            <a:avLst/>
          </a:prstGeom>
          <a:noFill/>
        </p:spPr>
        <p:txBody>
          <a:bodyPr wrap="none" rtlCol="0">
            <a:spAutoFit/>
          </a:bodyPr>
          <a:lstStyle/>
          <a:p>
            <a:r>
              <a:rPr lang="en-US" b="1" u="sng" dirty="0"/>
              <a:t>GENERAL GUIDELINES</a:t>
            </a:r>
          </a:p>
        </p:txBody>
      </p:sp>
      <p:sp>
        <p:nvSpPr>
          <p:cNvPr id="27" name="TextBox 26"/>
          <p:cNvSpPr txBox="1"/>
          <p:nvPr/>
        </p:nvSpPr>
        <p:spPr>
          <a:xfrm>
            <a:off x="666088" y="789516"/>
            <a:ext cx="1069439" cy="424064"/>
          </a:xfrm>
          <a:prstGeom prst="rect">
            <a:avLst/>
          </a:prstGeom>
          <a:noFill/>
        </p:spPr>
        <p:txBody>
          <a:bodyPr wrap="none" rtlCol="0">
            <a:spAutoFit/>
          </a:bodyPr>
          <a:lstStyle/>
          <a:p>
            <a:r>
              <a:rPr lang="en-US" b="1" u="sng" dirty="0"/>
              <a:t>CONTEXT</a:t>
            </a:r>
          </a:p>
        </p:txBody>
      </p:sp>
      <p:sp>
        <p:nvSpPr>
          <p:cNvPr id="28" name="TextBox 27"/>
          <p:cNvSpPr txBox="1"/>
          <p:nvPr/>
        </p:nvSpPr>
        <p:spPr>
          <a:xfrm>
            <a:off x="355591" y="1195260"/>
            <a:ext cx="2231533" cy="523220"/>
          </a:xfrm>
          <a:prstGeom prst="rect">
            <a:avLst/>
          </a:prstGeom>
          <a:noFill/>
        </p:spPr>
        <p:txBody>
          <a:bodyPr wrap="square" rtlCol="0">
            <a:spAutoFit/>
          </a:bodyPr>
          <a:lstStyle/>
          <a:p>
            <a:r>
              <a:rPr lang="en-US" sz="1400" b="1" dirty="0"/>
              <a:t>Responding to a query / Request</a:t>
            </a:r>
          </a:p>
        </p:txBody>
      </p:sp>
      <p:sp>
        <p:nvSpPr>
          <p:cNvPr id="30" name="TextBox 29"/>
          <p:cNvSpPr txBox="1"/>
          <p:nvPr/>
        </p:nvSpPr>
        <p:spPr>
          <a:xfrm>
            <a:off x="355591" y="2394705"/>
            <a:ext cx="2332613" cy="523220"/>
          </a:xfrm>
          <a:prstGeom prst="rect">
            <a:avLst/>
          </a:prstGeom>
          <a:noFill/>
        </p:spPr>
        <p:txBody>
          <a:bodyPr wrap="square" rtlCol="0">
            <a:spAutoFit/>
          </a:bodyPr>
          <a:lstStyle/>
          <a:p>
            <a:r>
              <a:rPr lang="en-US" sz="1400" b="1" dirty="0"/>
              <a:t>Replying to an escalation / Criticism</a:t>
            </a:r>
          </a:p>
        </p:txBody>
      </p:sp>
      <p:sp>
        <p:nvSpPr>
          <p:cNvPr id="31" name="TextBox 30"/>
          <p:cNvSpPr txBox="1"/>
          <p:nvPr/>
        </p:nvSpPr>
        <p:spPr>
          <a:xfrm>
            <a:off x="355591" y="3719230"/>
            <a:ext cx="2231533" cy="523220"/>
          </a:xfrm>
          <a:prstGeom prst="rect">
            <a:avLst/>
          </a:prstGeom>
          <a:noFill/>
        </p:spPr>
        <p:txBody>
          <a:bodyPr wrap="square" rtlCol="0">
            <a:spAutoFit/>
          </a:bodyPr>
          <a:lstStyle/>
          <a:p>
            <a:r>
              <a:rPr lang="en-US" sz="1400" b="1" dirty="0"/>
              <a:t>Responding to appreciation</a:t>
            </a:r>
          </a:p>
        </p:txBody>
      </p:sp>
      <p:sp>
        <p:nvSpPr>
          <p:cNvPr id="34" name="TextBox 33"/>
          <p:cNvSpPr txBox="1"/>
          <p:nvPr/>
        </p:nvSpPr>
        <p:spPr>
          <a:xfrm>
            <a:off x="355591" y="5107198"/>
            <a:ext cx="2231533" cy="523220"/>
          </a:xfrm>
          <a:prstGeom prst="rect">
            <a:avLst/>
          </a:prstGeom>
          <a:noFill/>
        </p:spPr>
        <p:txBody>
          <a:bodyPr wrap="square" rtlCol="0">
            <a:spAutoFit/>
          </a:bodyPr>
          <a:lstStyle/>
          <a:p>
            <a:r>
              <a:rPr lang="en-US" sz="1400" b="1" dirty="0"/>
              <a:t>Informing progress /  Status update</a:t>
            </a:r>
          </a:p>
        </p:txBody>
      </p:sp>
      <p:sp>
        <p:nvSpPr>
          <p:cNvPr id="35" name="TextBox 34"/>
          <p:cNvSpPr txBox="1"/>
          <p:nvPr/>
        </p:nvSpPr>
        <p:spPr>
          <a:xfrm>
            <a:off x="2876513" y="1195260"/>
            <a:ext cx="2814158" cy="954107"/>
          </a:xfrm>
          <a:prstGeom prst="rect">
            <a:avLst/>
          </a:prstGeom>
          <a:noFill/>
        </p:spPr>
        <p:txBody>
          <a:bodyPr wrap="square" rtlCol="0">
            <a:spAutoFit/>
          </a:bodyPr>
          <a:lstStyle/>
          <a:p>
            <a:r>
              <a:rPr lang="en-US" sz="1400" dirty="0"/>
              <a:t>Gone through you request, Understand the ask, Checked the details, Thank you for asking the question</a:t>
            </a:r>
          </a:p>
        </p:txBody>
      </p:sp>
      <p:sp>
        <p:nvSpPr>
          <p:cNvPr id="36" name="TextBox 35"/>
          <p:cNvSpPr txBox="1"/>
          <p:nvPr/>
        </p:nvSpPr>
        <p:spPr>
          <a:xfrm>
            <a:off x="5905592" y="1195260"/>
            <a:ext cx="3860708" cy="954107"/>
          </a:xfrm>
          <a:prstGeom prst="rect">
            <a:avLst/>
          </a:prstGeom>
          <a:noFill/>
        </p:spPr>
        <p:txBody>
          <a:bodyPr wrap="square" rtlCol="0">
            <a:spAutoFit/>
          </a:bodyPr>
          <a:lstStyle/>
          <a:p>
            <a:pPr marL="171450" indent="-171450">
              <a:buFont typeface="Wingdings" panose="05000000000000000000" pitchFamily="2" charset="2"/>
              <a:buChar char="§"/>
            </a:pPr>
            <a:r>
              <a:rPr lang="en-US" sz="1400" dirty="0"/>
              <a:t>Recap the understanding / outcomes</a:t>
            </a:r>
          </a:p>
          <a:p>
            <a:pPr marL="171450" indent="-171450">
              <a:buFont typeface="Wingdings" panose="05000000000000000000" pitchFamily="2" charset="2"/>
              <a:buChar char="§"/>
            </a:pPr>
            <a:r>
              <a:rPr lang="en-US" sz="1400" dirty="0"/>
              <a:t>Acknowledge receipt</a:t>
            </a:r>
          </a:p>
          <a:p>
            <a:pPr marL="171450" indent="-171450">
              <a:buFont typeface="Wingdings" panose="05000000000000000000" pitchFamily="2" charset="2"/>
              <a:buChar char="§"/>
            </a:pPr>
            <a:r>
              <a:rPr lang="en-US" sz="1400" dirty="0"/>
              <a:t>Call out if unable and redirect appropriately</a:t>
            </a:r>
          </a:p>
          <a:p>
            <a:pPr marL="171450" indent="-171450">
              <a:buFont typeface="Wingdings" panose="05000000000000000000" pitchFamily="2" charset="2"/>
              <a:buChar char="§"/>
            </a:pPr>
            <a:r>
              <a:rPr lang="en-US" sz="1400" dirty="0"/>
              <a:t>Be realistic but empathetic with timelines</a:t>
            </a:r>
          </a:p>
        </p:txBody>
      </p:sp>
      <p:sp>
        <p:nvSpPr>
          <p:cNvPr id="37" name="TextBox 36"/>
          <p:cNvSpPr txBox="1"/>
          <p:nvPr/>
        </p:nvSpPr>
        <p:spPr>
          <a:xfrm>
            <a:off x="5905592" y="2394705"/>
            <a:ext cx="3860708" cy="954107"/>
          </a:xfrm>
          <a:prstGeom prst="rect">
            <a:avLst/>
          </a:prstGeom>
          <a:noFill/>
        </p:spPr>
        <p:txBody>
          <a:bodyPr wrap="square" rtlCol="0">
            <a:spAutoFit/>
          </a:bodyPr>
          <a:lstStyle/>
          <a:p>
            <a:pPr marL="171450" indent="-171450">
              <a:buFont typeface="Wingdings" panose="05000000000000000000" pitchFamily="2" charset="2"/>
              <a:buChar char="§"/>
            </a:pPr>
            <a:r>
              <a:rPr lang="en-US" sz="1400" dirty="0"/>
              <a:t>Respond, Don’t React – Cooling time</a:t>
            </a:r>
          </a:p>
          <a:p>
            <a:pPr marL="171450" indent="-171450">
              <a:buFont typeface="Wingdings" panose="05000000000000000000" pitchFamily="2" charset="2"/>
              <a:buChar char="§"/>
            </a:pPr>
            <a:r>
              <a:rPr lang="en-US" sz="1400" dirty="0"/>
              <a:t>Acknowledge concern, assure action</a:t>
            </a:r>
          </a:p>
          <a:p>
            <a:pPr marL="171450" indent="-171450">
              <a:buFont typeface="Wingdings" panose="05000000000000000000" pitchFamily="2" charset="2"/>
              <a:buChar char="§"/>
            </a:pPr>
            <a:r>
              <a:rPr lang="en-US" sz="1400" dirty="0"/>
              <a:t>Base comments on facts and instances</a:t>
            </a:r>
          </a:p>
          <a:p>
            <a:pPr marL="171450" indent="-171450">
              <a:buFont typeface="Wingdings" panose="05000000000000000000" pitchFamily="2" charset="2"/>
              <a:buChar char="§"/>
            </a:pPr>
            <a:r>
              <a:rPr lang="en-US" sz="1400" dirty="0"/>
              <a:t>Choose the distribution list carefully</a:t>
            </a:r>
          </a:p>
        </p:txBody>
      </p:sp>
      <p:sp>
        <p:nvSpPr>
          <p:cNvPr id="38" name="TextBox 37"/>
          <p:cNvSpPr txBox="1"/>
          <p:nvPr/>
        </p:nvSpPr>
        <p:spPr>
          <a:xfrm>
            <a:off x="2876513" y="3719230"/>
            <a:ext cx="2814158" cy="954107"/>
          </a:xfrm>
          <a:prstGeom prst="rect">
            <a:avLst/>
          </a:prstGeom>
          <a:noFill/>
        </p:spPr>
        <p:txBody>
          <a:bodyPr wrap="square" rtlCol="0">
            <a:spAutoFit/>
          </a:bodyPr>
          <a:lstStyle/>
          <a:p>
            <a:r>
              <a:rPr lang="en-US" sz="1400" dirty="0"/>
              <a:t>Source of encouragement, continue to go the extra mile, keep the rigor, trust, motivation quotient</a:t>
            </a:r>
          </a:p>
        </p:txBody>
      </p:sp>
      <p:sp>
        <p:nvSpPr>
          <p:cNvPr id="39" name="TextBox 38"/>
          <p:cNvSpPr txBox="1"/>
          <p:nvPr/>
        </p:nvSpPr>
        <p:spPr>
          <a:xfrm>
            <a:off x="5905592" y="3719230"/>
            <a:ext cx="3860708" cy="954107"/>
          </a:xfrm>
          <a:prstGeom prst="rect">
            <a:avLst/>
          </a:prstGeom>
          <a:noFill/>
        </p:spPr>
        <p:txBody>
          <a:bodyPr wrap="square" rtlCol="0">
            <a:spAutoFit/>
          </a:bodyPr>
          <a:lstStyle/>
          <a:p>
            <a:pPr marL="171450" indent="-171450">
              <a:buFont typeface="Wingdings" panose="05000000000000000000" pitchFamily="2" charset="2"/>
              <a:buChar char="§"/>
            </a:pPr>
            <a:r>
              <a:rPr lang="en-US" sz="1400" dirty="0"/>
              <a:t>Express gratitude, affirm commitment</a:t>
            </a:r>
          </a:p>
          <a:p>
            <a:pPr marL="171450" indent="-171450">
              <a:buFont typeface="Wingdings" panose="05000000000000000000" pitchFamily="2" charset="2"/>
              <a:buChar char="§"/>
            </a:pPr>
            <a:r>
              <a:rPr lang="en-US" sz="1400" dirty="0"/>
              <a:t>Share glory, be inclusive (as applicable)</a:t>
            </a:r>
          </a:p>
          <a:p>
            <a:pPr marL="171450" indent="-171450">
              <a:buFont typeface="Wingdings" panose="05000000000000000000" pitchFamily="2" charset="2"/>
              <a:buChar char="§"/>
            </a:pPr>
            <a:r>
              <a:rPr lang="en-US" sz="1400" dirty="0"/>
              <a:t>Loop in necessary stakeholders</a:t>
            </a:r>
          </a:p>
          <a:p>
            <a:pPr marL="171450" indent="-171450">
              <a:buFont typeface="Wingdings" panose="05000000000000000000" pitchFamily="2" charset="2"/>
              <a:buChar char="§"/>
            </a:pPr>
            <a:r>
              <a:rPr lang="en-US" sz="1400" dirty="0"/>
              <a:t>Use the moment – deepen relationship</a:t>
            </a:r>
          </a:p>
        </p:txBody>
      </p:sp>
      <p:sp>
        <p:nvSpPr>
          <p:cNvPr id="40" name="TextBox 39"/>
          <p:cNvSpPr txBox="1"/>
          <p:nvPr/>
        </p:nvSpPr>
        <p:spPr>
          <a:xfrm>
            <a:off x="2876513" y="5107198"/>
            <a:ext cx="2814158" cy="738664"/>
          </a:xfrm>
          <a:prstGeom prst="rect">
            <a:avLst/>
          </a:prstGeom>
          <a:noFill/>
        </p:spPr>
        <p:txBody>
          <a:bodyPr wrap="square" rtlCol="0">
            <a:spAutoFit/>
          </a:bodyPr>
          <a:lstStyle/>
          <a:p>
            <a:r>
              <a:rPr lang="en-US" sz="1400" dirty="0"/>
              <a:t>Keeping up-to-date, keeping you posted, progress check, a view on the next steps/actions, </a:t>
            </a:r>
          </a:p>
        </p:txBody>
      </p:sp>
      <p:sp>
        <p:nvSpPr>
          <p:cNvPr id="41" name="TextBox 40"/>
          <p:cNvSpPr txBox="1"/>
          <p:nvPr/>
        </p:nvSpPr>
        <p:spPr>
          <a:xfrm>
            <a:off x="5905592" y="5107198"/>
            <a:ext cx="3860708" cy="1169551"/>
          </a:xfrm>
          <a:prstGeom prst="rect">
            <a:avLst/>
          </a:prstGeom>
          <a:noFill/>
        </p:spPr>
        <p:txBody>
          <a:bodyPr wrap="square" rtlCol="0">
            <a:spAutoFit/>
          </a:bodyPr>
          <a:lstStyle/>
          <a:p>
            <a:pPr marL="171450" indent="-171450">
              <a:buFont typeface="Wingdings" panose="05000000000000000000" pitchFamily="2" charset="2"/>
              <a:buChar char="§"/>
            </a:pPr>
            <a:r>
              <a:rPr lang="en-US" sz="1400" dirty="0"/>
              <a:t>Summarize, keep it tight</a:t>
            </a:r>
          </a:p>
          <a:p>
            <a:pPr marL="171450" indent="-171450">
              <a:buFont typeface="Wingdings" panose="05000000000000000000" pitchFamily="2" charset="2"/>
              <a:buChar char="§"/>
            </a:pPr>
            <a:r>
              <a:rPr lang="en-US" sz="1400" dirty="0"/>
              <a:t>Readability is everything, prudence in choice of font, colors, indentation, etc.</a:t>
            </a:r>
          </a:p>
          <a:p>
            <a:pPr marL="171450" indent="-171450">
              <a:buFont typeface="Wingdings" panose="05000000000000000000" pitchFamily="2" charset="2"/>
              <a:buChar char="§"/>
            </a:pPr>
            <a:r>
              <a:rPr lang="en-US" sz="1400" dirty="0"/>
              <a:t>Close with next steps, call out what, who and when clearly</a:t>
            </a:r>
          </a:p>
        </p:txBody>
      </p:sp>
      <p:sp>
        <p:nvSpPr>
          <p:cNvPr id="42" name="TextBox 41"/>
          <p:cNvSpPr txBox="1"/>
          <p:nvPr/>
        </p:nvSpPr>
        <p:spPr>
          <a:xfrm>
            <a:off x="2876513" y="2394705"/>
            <a:ext cx="2814158" cy="954107"/>
          </a:xfrm>
          <a:prstGeom prst="rect">
            <a:avLst/>
          </a:prstGeom>
          <a:noFill/>
        </p:spPr>
        <p:txBody>
          <a:bodyPr wrap="square" rtlCol="0">
            <a:spAutoFit/>
          </a:bodyPr>
          <a:lstStyle/>
          <a:p>
            <a:r>
              <a:rPr lang="en-US" sz="1400" dirty="0"/>
              <a:t>Empathize, Will take of the situation, do the damage control, make it right, clear out the gaps, here to help</a:t>
            </a:r>
          </a:p>
        </p:txBody>
      </p:sp>
    </p:spTree>
    <p:extLst>
      <p:ext uri="{BB962C8B-B14F-4D97-AF65-F5344CB8AC3E}">
        <p14:creationId xmlns:p14="http://schemas.microsoft.com/office/powerpoint/2010/main" val="36536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4" grpId="0"/>
      <p:bldP spid="35" grpId="0"/>
      <p:bldP spid="36" grpId="0"/>
      <p:bldP spid="37" grpId="0"/>
      <p:bldP spid="38" grpId="0"/>
      <p:bldP spid="39" grpId="0"/>
      <p:bldP spid="40" grpId="0"/>
      <p:bldP spid="41"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35096" y="3098799"/>
            <a:ext cx="5456904" cy="3759201"/>
          </a:xfrm>
          <a:prstGeom prst="rect">
            <a:avLst/>
          </a:prstGeom>
        </p:spPr>
      </p:pic>
      <p:sp>
        <p:nvSpPr>
          <p:cNvPr id="16" name="Rectangle 15"/>
          <p:cNvSpPr/>
          <p:nvPr/>
        </p:nvSpPr>
        <p:spPr>
          <a:xfrm>
            <a:off x="9017000" y="1744073"/>
            <a:ext cx="2247900" cy="423273"/>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The subject line is vague</a:t>
            </a:r>
          </a:p>
        </p:txBody>
      </p:sp>
      <p:sp>
        <p:nvSpPr>
          <p:cNvPr id="17" name="Rectangle 16"/>
          <p:cNvSpPr/>
          <p:nvPr/>
        </p:nvSpPr>
        <p:spPr>
          <a:xfrm>
            <a:off x="9017000" y="2241704"/>
            <a:ext cx="2247900" cy="742265"/>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dk1"/>
                </a:solidFill>
              </a:rPr>
              <a:t>The body of the message includes unnecessary information.</a:t>
            </a:r>
          </a:p>
        </p:txBody>
      </p:sp>
      <p:sp>
        <p:nvSpPr>
          <p:cNvPr id="18" name="Rectangle 17"/>
          <p:cNvSpPr/>
          <p:nvPr/>
        </p:nvSpPr>
        <p:spPr>
          <a:xfrm>
            <a:off x="9017000" y="3058327"/>
            <a:ext cx="2247900" cy="696839"/>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dk1"/>
                </a:solidFill>
              </a:rPr>
              <a:t>The main idea is buried in the middle of the document.</a:t>
            </a:r>
          </a:p>
        </p:txBody>
      </p:sp>
      <p:sp>
        <p:nvSpPr>
          <p:cNvPr id="19" name="Rectangle 18"/>
          <p:cNvSpPr/>
          <p:nvPr/>
        </p:nvSpPr>
        <p:spPr>
          <a:xfrm>
            <a:off x="9017000" y="3829524"/>
            <a:ext cx="2247900" cy="453335"/>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dk1"/>
                </a:solidFill>
              </a:rPr>
              <a:t>Important details are omitted.</a:t>
            </a:r>
          </a:p>
        </p:txBody>
      </p:sp>
      <p:sp>
        <p:nvSpPr>
          <p:cNvPr id="20" name="Rectangle 19"/>
          <p:cNvSpPr/>
          <p:nvPr/>
        </p:nvSpPr>
        <p:spPr>
          <a:xfrm>
            <a:off x="9017000" y="4357217"/>
            <a:ext cx="2247900" cy="453335"/>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dk1"/>
                </a:solidFill>
              </a:rPr>
              <a:t>The tone is too negative.</a:t>
            </a:r>
          </a:p>
        </p:txBody>
      </p:sp>
      <p:sp>
        <p:nvSpPr>
          <p:cNvPr id="21" name="Rectangle 20"/>
          <p:cNvSpPr/>
          <p:nvPr/>
        </p:nvSpPr>
        <p:spPr>
          <a:xfrm>
            <a:off x="9017000" y="4884911"/>
            <a:ext cx="2247900" cy="770763"/>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dk1"/>
                </a:solidFill>
              </a:rPr>
              <a:t>No signature or contact information is provided.</a:t>
            </a:r>
          </a:p>
        </p:txBody>
      </p:sp>
      <p:sp>
        <p:nvSpPr>
          <p:cNvPr id="22" name="Title 2"/>
          <p:cNvSpPr>
            <a:spLocks noGrp="1"/>
          </p:cNvSpPr>
          <p:nvPr>
            <p:ph type="title"/>
          </p:nvPr>
        </p:nvSpPr>
        <p:spPr>
          <a:xfrm>
            <a:off x="411508" y="157609"/>
            <a:ext cx="8113780" cy="776139"/>
          </a:xfrm>
        </p:spPr>
        <p:txBody>
          <a:bodyPr vert="horz" lIns="0" tIns="0" rIns="130101" bIns="0" rtlCol="0" anchor="t" anchorCtr="0">
            <a:noAutofit/>
          </a:bodyPr>
          <a:lstStyle/>
          <a:p>
            <a:r>
              <a:rPr lang="en-US" sz="3200" dirty="0"/>
              <a:t>What is wrong with this email?</a:t>
            </a:r>
          </a:p>
        </p:txBody>
      </p:sp>
      <p:pic>
        <p:nvPicPr>
          <p:cNvPr id="24" name="Picture 23"/>
          <p:cNvPicPr>
            <a:picLocks noChangeAspect="1"/>
          </p:cNvPicPr>
          <p:nvPr/>
        </p:nvPicPr>
        <p:blipFill>
          <a:blip r:embed="rId4"/>
          <a:stretch>
            <a:fillRect/>
          </a:stretch>
        </p:blipFill>
        <p:spPr>
          <a:xfrm>
            <a:off x="1720700" y="959678"/>
            <a:ext cx="7194700" cy="5278323"/>
          </a:xfrm>
          <a:prstGeom prst="rect">
            <a:avLst/>
          </a:prstGeom>
          <a:ln w="28575">
            <a:solidFill>
              <a:srgbClr val="035587"/>
            </a:solidFill>
          </a:ln>
        </p:spPr>
      </p:pic>
      <p:sp>
        <p:nvSpPr>
          <p:cNvPr id="25" name="Rectangle 24"/>
          <p:cNvSpPr/>
          <p:nvPr/>
        </p:nvSpPr>
        <p:spPr>
          <a:xfrm rot="20111765">
            <a:off x="2081970" y="3109653"/>
            <a:ext cx="6612763" cy="646331"/>
          </a:xfrm>
          <a:prstGeom prst="rect">
            <a:avLst/>
          </a:prstGeom>
          <a:solidFill>
            <a:schemeClr val="accent2">
              <a:lumMod val="60000"/>
              <a:lumOff val="40000"/>
            </a:schemeClr>
          </a:solidFill>
        </p:spPr>
        <p:txBody>
          <a:bodyPr wrap="square">
            <a:spAutoFit/>
          </a:bodyPr>
          <a:lstStyle/>
          <a:p>
            <a:pPr algn="ctr"/>
            <a:r>
              <a:rPr lang="en-US" dirty="0"/>
              <a:t>The email takes too long to get to the point and includes irrelevant chatter while omitting important information.</a:t>
            </a:r>
          </a:p>
        </p:txBody>
      </p:sp>
      <p:sp>
        <p:nvSpPr>
          <p:cNvPr id="2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7659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35096" y="3098799"/>
            <a:ext cx="5456904" cy="3759201"/>
          </a:xfrm>
          <a:prstGeom prst="rect">
            <a:avLst/>
          </a:prstGeom>
        </p:spPr>
      </p:pic>
      <p:pic>
        <p:nvPicPr>
          <p:cNvPr id="4" name="Picture 3"/>
          <p:cNvPicPr>
            <a:picLocks noChangeAspect="1"/>
          </p:cNvPicPr>
          <p:nvPr/>
        </p:nvPicPr>
        <p:blipFill>
          <a:blip r:embed="rId4"/>
          <a:stretch>
            <a:fillRect/>
          </a:stretch>
        </p:blipFill>
        <p:spPr>
          <a:xfrm>
            <a:off x="1181101" y="635000"/>
            <a:ext cx="7848600" cy="5512911"/>
          </a:xfrm>
          <a:prstGeom prst="rect">
            <a:avLst/>
          </a:prstGeom>
          <a:ln w="28575">
            <a:solidFill>
              <a:srgbClr val="035587"/>
            </a:solidFill>
          </a:ln>
        </p:spPr>
      </p:pic>
      <p:sp>
        <p:nvSpPr>
          <p:cNvPr id="5" name="Rectangle 4"/>
          <p:cNvSpPr/>
          <p:nvPr/>
        </p:nvSpPr>
        <p:spPr>
          <a:xfrm>
            <a:off x="9093201" y="1168401"/>
            <a:ext cx="2628899" cy="567146"/>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The subject line is informative.</a:t>
            </a:r>
          </a:p>
        </p:txBody>
      </p:sp>
      <p:sp>
        <p:nvSpPr>
          <p:cNvPr id="7" name="Rectangle 6"/>
          <p:cNvSpPr/>
          <p:nvPr/>
        </p:nvSpPr>
        <p:spPr>
          <a:xfrm>
            <a:off x="9093201" y="1803444"/>
            <a:ext cx="2628899" cy="1009081"/>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t>The message begins with the main idea, followed by the necessary supporting information.</a:t>
            </a:r>
            <a:endParaRPr lang="en-US" sz="1400" dirty="0">
              <a:solidFill>
                <a:schemeClr val="dk1"/>
              </a:solidFill>
            </a:endParaRPr>
          </a:p>
        </p:txBody>
      </p:sp>
      <p:sp>
        <p:nvSpPr>
          <p:cNvPr id="8" name="Rectangle 7"/>
          <p:cNvSpPr/>
          <p:nvPr/>
        </p:nvSpPr>
        <p:spPr>
          <a:xfrm>
            <a:off x="9093201" y="2880422"/>
            <a:ext cx="2628899" cy="696839"/>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t>The important details are included.</a:t>
            </a:r>
            <a:endParaRPr lang="en-US" sz="1400" dirty="0">
              <a:solidFill>
                <a:schemeClr val="dk1"/>
              </a:solidFill>
            </a:endParaRPr>
          </a:p>
        </p:txBody>
      </p:sp>
      <p:sp>
        <p:nvSpPr>
          <p:cNvPr id="9" name="Rectangle 8"/>
          <p:cNvSpPr/>
          <p:nvPr/>
        </p:nvSpPr>
        <p:spPr>
          <a:xfrm>
            <a:off x="9093201" y="3645158"/>
            <a:ext cx="2628899" cy="784513"/>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t>The tone is more positive and cooperation is stressed.</a:t>
            </a:r>
            <a:endParaRPr lang="en-US" sz="1400" dirty="0">
              <a:solidFill>
                <a:schemeClr val="dk1"/>
              </a:solidFill>
            </a:endParaRPr>
          </a:p>
        </p:txBody>
      </p:sp>
      <p:sp>
        <p:nvSpPr>
          <p:cNvPr id="10" name="Rectangle 9"/>
          <p:cNvSpPr/>
          <p:nvPr/>
        </p:nvSpPr>
        <p:spPr>
          <a:xfrm>
            <a:off x="9093201" y="4497568"/>
            <a:ext cx="2628899" cy="1040283"/>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t>The signature block has additional contact information.</a:t>
            </a:r>
            <a:endParaRPr lang="en-US" sz="1400" dirty="0">
              <a:solidFill>
                <a:schemeClr val="dk1"/>
              </a:solidFill>
            </a:endParaRPr>
          </a:p>
        </p:txBody>
      </p:sp>
      <p:sp>
        <p:nvSpPr>
          <p:cNvPr id="11" name="Rectangle 10"/>
          <p:cNvSpPr/>
          <p:nvPr/>
        </p:nvSpPr>
        <p:spPr>
          <a:xfrm>
            <a:off x="9093201" y="5605748"/>
            <a:ext cx="2628899" cy="770763"/>
          </a:xfrm>
          <a:prstGeom prst="rect">
            <a:avLst/>
          </a:prstGeom>
          <a:ln>
            <a:solidFill>
              <a:srgbClr val="035587"/>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t>A confidentiality notice is included.</a:t>
            </a:r>
            <a:endParaRPr lang="en-US" sz="1400" dirty="0">
              <a:solidFill>
                <a:schemeClr val="dk1"/>
              </a:solidFill>
            </a:endParaRPr>
          </a:p>
        </p:txBody>
      </p:sp>
      <p:sp>
        <p:nvSpPr>
          <p:cNvPr id="13" name="Title 2"/>
          <p:cNvSpPr>
            <a:spLocks noGrp="1"/>
          </p:cNvSpPr>
          <p:nvPr>
            <p:ph type="title"/>
          </p:nvPr>
        </p:nvSpPr>
        <p:spPr>
          <a:xfrm>
            <a:off x="411508" y="157609"/>
            <a:ext cx="6954492" cy="776139"/>
          </a:xfrm>
        </p:spPr>
        <p:txBody>
          <a:bodyPr vert="horz" lIns="0" tIns="0" rIns="130101" bIns="0" rtlCol="0" anchor="t" anchorCtr="0">
            <a:noAutofit/>
          </a:bodyPr>
          <a:lstStyle/>
          <a:p>
            <a:r>
              <a:rPr lang="en-US" sz="3200" dirty="0"/>
              <a:t>An improved email</a:t>
            </a:r>
          </a:p>
        </p:txBody>
      </p:sp>
      <p:sp>
        <p:nvSpPr>
          <p:cNvPr id="1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34</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9765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883" r="19690" b="-1"/>
          <a:stretch/>
        </p:blipFill>
        <p:spPr>
          <a:xfrm flipH="1">
            <a:off x="0"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6" name="Title 2"/>
          <p:cNvSpPr txBox="1">
            <a:spLocks/>
          </p:cNvSpPr>
          <p:nvPr/>
        </p:nvSpPr>
        <p:spPr>
          <a:xfrm>
            <a:off x="6278877" y="1701800"/>
            <a:ext cx="5671823" cy="4524315"/>
          </a:xfrm>
          <a:prstGeom prst="rect">
            <a:avLst/>
          </a:prstGeom>
          <a:noFill/>
        </p:spPr>
        <p:txBody>
          <a:bodyPr wrap="square" rtlCol="0" anchor="t">
            <a:spAutoFit/>
          </a:bodyPr>
          <a:lstStyle>
            <a:defPPr>
              <a:defRPr lang="en-US"/>
            </a:defPPr>
            <a:lvl1pPr>
              <a:defRPr sz="1400"/>
            </a:lvl1pPr>
          </a:lstStyle>
          <a:p>
            <a:pPr marL="342900" indent="-342900">
              <a:lnSpc>
                <a:spcPct val="200000"/>
              </a:lnSpc>
              <a:buFont typeface="Arial" panose="020B0604020202020204" pitchFamily="34" charset="0"/>
              <a:buChar char="•"/>
            </a:pPr>
            <a:r>
              <a:rPr lang="en-US" sz="1800" dirty="0"/>
              <a:t>Include a clear, direct subject line</a:t>
            </a:r>
          </a:p>
          <a:p>
            <a:pPr marL="342900" indent="-342900">
              <a:lnSpc>
                <a:spcPct val="200000"/>
              </a:lnSpc>
              <a:buFont typeface="Arial" panose="020B0604020202020204" pitchFamily="34" charset="0"/>
              <a:buChar char="•"/>
            </a:pPr>
            <a:r>
              <a:rPr lang="en-US" sz="1800" dirty="0"/>
              <a:t>Make it easy to read</a:t>
            </a:r>
          </a:p>
          <a:p>
            <a:pPr marL="342900" indent="-342900">
              <a:lnSpc>
                <a:spcPct val="200000"/>
              </a:lnSpc>
              <a:buFont typeface="Arial" panose="020B0604020202020204" pitchFamily="34" charset="0"/>
              <a:buChar char="•"/>
            </a:pPr>
            <a:r>
              <a:rPr lang="en-US" sz="1800" dirty="0"/>
              <a:t>Get the right tone, language, context and words!</a:t>
            </a:r>
          </a:p>
          <a:p>
            <a:pPr marL="342900" indent="-342900">
              <a:lnSpc>
                <a:spcPct val="200000"/>
              </a:lnSpc>
              <a:buFont typeface="Arial" panose="020B0604020202020204" pitchFamily="34" charset="0"/>
              <a:buChar char="•"/>
            </a:pPr>
            <a:r>
              <a:rPr lang="en-US" sz="1800" dirty="0"/>
              <a:t>Be careful with the attachments</a:t>
            </a:r>
          </a:p>
          <a:p>
            <a:pPr marL="342900" indent="-342900">
              <a:lnSpc>
                <a:spcPct val="200000"/>
              </a:lnSpc>
              <a:buFont typeface="Arial" panose="020B0604020202020204" pitchFamily="34" charset="0"/>
              <a:buChar char="•"/>
            </a:pPr>
            <a:r>
              <a:rPr lang="en-US" sz="1800" dirty="0"/>
              <a:t>Think twice before hitting "reply all”</a:t>
            </a:r>
          </a:p>
          <a:p>
            <a:pPr marL="342900" indent="-342900">
              <a:lnSpc>
                <a:spcPct val="200000"/>
              </a:lnSpc>
              <a:buFont typeface="Arial" panose="020B0604020202020204" pitchFamily="34" charset="0"/>
              <a:buChar char="•"/>
            </a:pPr>
            <a:r>
              <a:rPr lang="en-US" sz="1800" dirty="0"/>
              <a:t>Be cautious with humor</a:t>
            </a:r>
          </a:p>
          <a:p>
            <a:pPr marL="342900" indent="-342900">
              <a:lnSpc>
                <a:spcPct val="200000"/>
              </a:lnSpc>
              <a:buFont typeface="Arial" panose="020B0604020202020204" pitchFamily="34" charset="0"/>
              <a:buChar char="•"/>
            </a:pPr>
            <a:r>
              <a:rPr lang="en-US" sz="1800" dirty="0"/>
              <a:t>Know where your stakeholder is from</a:t>
            </a:r>
          </a:p>
          <a:p>
            <a:pPr marL="342900" indent="-342900">
              <a:lnSpc>
                <a:spcPct val="200000"/>
              </a:lnSpc>
              <a:buFont typeface="Arial" panose="020B0604020202020204" pitchFamily="34" charset="0"/>
              <a:buChar char="•"/>
            </a:pPr>
            <a:endParaRPr lang="en-US" sz="1800" dirty="0"/>
          </a:p>
        </p:txBody>
      </p:sp>
      <p:grpSp>
        <p:nvGrpSpPr>
          <p:cNvPr id="11" name="Group 10"/>
          <p:cNvGrpSpPr/>
          <p:nvPr/>
        </p:nvGrpSpPr>
        <p:grpSpPr>
          <a:xfrm>
            <a:off x="0" y="265969"/>
            <a:ext cx="12192000" cy="1181831"/>
            <a:chOff x="0" y="354442"/>
            <a:chExt cx="12192000" cy="1181831"/>
          </a:xfrm>
        </p:grpSpPr>
        <p:sp>
          <p:nvSpPr>
            <p:cNvPr id="12" name="Rectangle 11"/>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are some of the tips and tricks you use when writing an email?</a:t>
              </a:r>
            </a:p>
          </p:txBody>
        </p:sp>
        <p:sp>
          <p:nvSpPr>
            <p:cNvPr id="13"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FF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0"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19"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35</a:t>
            </a:fld>
            <a:endParaRPr lang="en-US" dirty="0"/>
          </a:p>
        </p:txBody>
      </p:sp>
      <p:sp>
        <p:nvSpPr>
          <p:cNvPr id="20" name="Rectangle 1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692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9883" r="19690" b="-1"/>
          <a:stretch/>
        </p:blipFill>
        <p:spPr>
          <a:xfrm flipH="1">
            <a:off x="0" y="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grpSp>
        <p:nvGrpSpPr>
          <p:cNvPr id="11" name="Group 10"/>
          <p:cNvGrpSpPr/>
          <p:nvPr/>
        </p:nvGrpSpPr>
        <p:grpSpPr>
          <a:xfrm>
            <a:off x="0" y="265969"/>
            <a:ext cx="12192000" cy="1181831"/>
            <a:chOff x="0" y="354442"/>
            <a:chExt cx="12192000" cy="1181831"/>
          </a:xfrm>
        </p:grpSpPr>
        <p:sp>
          <p:nvSpPr>
            <p:cNvPr id="12" name="Rectangle 11"/>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are some of the tips and tricks you use when writing an email?</a:t>
              </a:r>
            </a:p>
          </p:txBody>
        </p:sp>
        <p:sp>
          <p:nvSpPr>
            <p:cNvPr id="13"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FF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0"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19"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36</a:t>
            </a:fld>
            <a:endParaRPr lang="en-US" dirty="0"/>
          </a:p>
        </p:txBody>
      </p:sp>
      <p:sp>
        <p:nvSpPr>
          <p:cNvPr id="20" name="Rectangle 1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5" name="Title 2"/>
          <p:cNvSpPr txBox="1">
            <a:spLocks/>
          </p:cNvSpPr>
          <p:nvPr/>
        </p:nvSpPr>
        <p:spPr>
          <a:xfrm>
            <a:off x="6278877" y="1701800"/>
            <a:ext cx="5671823" cy="4524315"/>
          </a:xfrm>
          <a:prstGeom prst="rect">
            <a:avLst/>
          </a:prstGeom>
          <a:noFill/>
        </p:spPr>
        <p:txBody>
          <a:bodyPr wrap="square" rtlCol="0" anchor="t">
            <a:spAutoFit/>
          </a:bodyPr>
          <a:lstStyle>
            <a:defPPr>
              <a:defRPr lang="en-US"/>
            </a:defPPr>
            <a:lvl1pPr>
              <a:defRPr sz="1400"/>
            </a:lvl1pPr>
          </a:lstStyle>
          <a:p>
            <a:pPr marL="342900" indent="-342900">
              <a:lnSpc>
                <a:spcPct val="200000"/>
              </a:lnSpc>
              <a:buFont typeface="Arial" panose="020B0604020202020204" pitchFamily="34" charset="0"/>
              <a:buChar char="•"/>
            </a:pPr>
            <a:r>
              <a:rPr lang="en-US" sz="1800" dirty="0"/>
              <a:t>Review and Proofread every message</a:t>
            </a:r>
          </a:p>
          <a:p>
            <a:pPr marL="342900" indent="-342900">
              <a:lnSpc>
                <a:spcPct val="200000"/>
              </a:lnSpc>
              <a:buFont typeface="Arial" panose="020B0604020202020204" pitchFamily="34" charset="0"/>
              <a:buChar char="•"/>
            </a:pPr>
            <a:r>
              <a:rPr lang="en-US" sz="1800" dirty="0"/>
              <a:t>Add the email address last</a:t>
            </a:r>
          </a:p>
          <a:p>
            <a:pPr marL="342900" indent="-342900">
              <a:lnSpc>
                <a:spcPct val="200000"/>
              </a:lnSpc>
              <a:buFont typeface="Arial" panose="020B0604020202020204" pitchFamily="34" charset="0"/>
              <a:buChar char="•"/>
            </a:pPr>
            <a:r>
              <a:rPr lang="en-US" sz="1800" dirty="0"/>
              <a:t>Double-check that you’ve selected the correct recipient</a:t>
            </a:r>
          </a:p>
          <a:p>
            <a:pPr marL="342900" indent="-342900">
              <a:lnSpc>
                <a:spcPct val="200000"/>
              </a:lnSpc>
              <a:buFont typeface="Arial" panose="020B0604020202020204" pitchFamily="34" charset="0"/>
              <a:buChar char="•"/>
            </a:pPr>
            <a:r>
              <a:rPr lang="en-US" sz="1800" dirty="0"/>
              <a:t>Use salutations and punctuations cautiously</a:t>
            </a:r>
          </a:p>
          <a:p>
            <a:pPr marL="342900" indent="-342900">
              <a:lnSpc>
                <a:spcPct val="200000"/>
              </a:lnSpc>
              <a:buFont typeface="Arial" panose="020B0604020202020204" pitchFamily="34" charset="0"/>
              <a:buChar char="•"/>
            </a:pPr>
            <a:r>
              <a:rPr lang="en-US" sz="1800" dirty="0"/>
              <a:t>Fresh eyes always help</a:t>
            </a:r>
          </a:p>
          <a:p>
            <a:pPr marL="342900" indent="-342900">
              <a:lnSpc>
                <a:spcPct val="200000"/>
              </a:lnSpc>
              <a:buFont typeface="Arial" panose="020B0604020202020204" pitchFamily="34" charset="0"/>
              <a:buChar char="•"/>
            </a:pPr>
            <a:r>
              <a:rPr lang="en-US" sz="1800" dirty="0"/>
              <a:t>Step in your Stakeholder’s shoes </a:t>
            </a:r>
          </a:p>
          <a:p>
            <a:pPr marL="342900" indent="-342900">
              <a:lnSpc>
                <a:spcPct val="200000"/>
              </a:lnSpc>
              <a:buFont typeface="Arial" panose="020B0604020202020204" pitchFamily="34" charset="0"/>
              <a:buChar char="•"/>
            </a:pPr>
            <a:r>
              <a:rPr lang="en-US" sz="1800" dirty="0"/>
              <a:t>Use “Out Of Office” diligently</a:t>
            </a:r>
          </a:p>
        </p:txBody>
      </p:sp>
    </p:spTree>
    <p:extLst>
      <p:ext uri="{BB962C8B-B14F-4D97-AF65-F5344CB8AC3E}">
        <p14:creationId xmlns:p14="http://schemas.microsoft.com/office/powerpoint/2010/main" val="22904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l="15024" r="6498" b="-2"/>
          <a:stretch/>
        </p:blipFill>
        <p:spPr>
          <a:xfrm flipH="1">
            <a:off x="0" y="13"/>
            <a:ext cx="6299544"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3" name="Title 2"/>
          <p:cNvSpPr>
            <a:spLocks noGrp="1"/>
          </p:cNvSpPr>
          <p:nvPr>
            <p:ph type="title"/>
          </p:nvPr>
        </p:nvSpPr>
        <p:spPr>
          <a:xfrm>
            <a:off x="345018" y="332076"/>
            <a:ext cx="10221382" cy="776139"/>
          </a:xfrm>
        </p:spPr>
        <p:txBody>
          <a:bodyPr/>
          <a:lstStyle/>
          <a:p>
            <a:r>
              <a:rPr lang="en-US" dirty="0"/>
              <a:t>Tailor your message to your audience</a:t>
            </a:r>
          </a:p>
        </p:txBody>
      </p:sp>
      <p:sp>
        <p:nvSpPr>
          <p:cNvPr id="4" name="Text Placeholder 3"/>
          <p:cNvSpPr>
            <a:spLocks noGrp="1"/>
          </p:cNvSpPr>
          <p:nvPr>
            <p:ph type="body" sz="quarter" idx="13"/>
          </p:nvPr>
        </p:nvSpPr>
        <p:spPr>
          <a:xfrm>
            <a:off x="6489700" y="1917700"/>
            <a:ext cx="5148119" cy="4265084"/>
          </a:xfrm>
        </p:spPr>
        <p:txBody>
          <a:bodyPr/>
          <a:lstStyle/>
          <a:p>
            <a:pPr marL="571500" indent="-342900">
              <a:lnSpc>
                <a:spcPct val="150000"/>
              </a:lnSpc>
              <a:buFont typeface="Arial" panose="020B0604020202020204" pitchFamily="34" charset="0"/>
              <a:buChar char="•"/>
            </a:pPr>
            <a:r>
              <a:rPr lang="en-US" sz="1800" b="0" dirty="0">
                <a:latin typeface="+mn-lt"/>
              </a:rPr>
              <a:t>Determine your audience’s personal preferences.</a:t>
            </a:r>
          </a:p>
          <a:p>
            <a:pPr marL="571500" indent="-342900">
              <a:lnSpc>
                <a:spcPct val="150000"/>
              </a:lnSpc>
              <a:buFont typeface="Arial" panose="020B0604020202020204" pitchFamily="34" charset="0"/>
              <a:buChar char="•"/>
            </a:pPr>
            <a:r>
              <a:rPr lang="en-US" sz="1800" b="0" dirty="0">
                <a:latin typeface="+mn-lt"/>
              </a:rPr>
              <a:t>Adjust message to fit with client’s corporate culture and values.</a:t>
            </a:r>
          </a:p>
          <a:p>
            <a:pPr marL="571500" indent="-342900">
              <a:lnSpc>
                <a:spcPct val="150000"/>
              </a:lnSpc>
              <a:buFont typeface="Arial" panose="020B0604020202020204" pitchFamily="34" charset="0"/>
              <a:buChar char="•"/>
            </a:pPr>
            <a:r>
              <a:rPr lang="en-US" sz="1800" b="0" dirty="0">
                <a:latin typeface="+mn-lt"/>
              </a:rPr>
              <a:t>Use the client’s language.</a:t>
            </a:r>
          </a:p>
          <a:p>
            <a:pPr marL="571500" indent="-342900">
              <a:lnSpc>
                <a:spcPct val="150000"/>
              </a:lnSpc>
              <a:buFont typeface="Arial" panose="020B0604020202020204" pitchFamily="34" charset="0"/>
              <a:buChar char="•"/>
            </a:pPr>
            <a:r>
              <a:rPr lang="en-US" sz="1800" b="0" dirty="0">
                <a:latin typeface="+mn-lt"/>
              </a:rPr>
              <a:t>Account for a diverse audience.</a:t>
            </a:r>
          </a:p>
          <a:p>
            <a:pPr marL="571500" indent="-342900">
              <a:lnSpc>
                <a:spcPct val="150000"/>
              </a:lnSpc>
              <a:buFont typeface="Arial" panose="020B0604020202020204" pitchFamily="34" charset="0"/>
              <a:buChar char="•"/>
            </a:pPr>
            <a:r>
              <a:rPr lang="en-US" sz="1800" b="0" dirty="0">
                <a:latin typeface="+mn-lt"/>
              </a:rPr>
              <a:t>Have the right person deliver the message.</a:t>
            </a:r>
          </a:p>
          <a:p>
            <a:pPr marL="571500" indent="-342900">
              <a:lnSpc>
                <a:spcPct val="150000"/>
              </a:lnSpc>
              <a:buFont typeface="Arial" panose="020B0604020202020204" pitchFamily="34" charset="0"/>
              <a:buChar char="•"/>
            </a:pPr>
            <a:r>
              <a:rPr lang="en-US" sz="1800" b="0" dirty="0">
                <a:latin typeface="+mn-lt"/>
              </a:rPr>
              <a:t>Focus on the client instead of talking about Accenture.</a:t>
            </a:r>
            <a:endParaRPr lang="en-US" sz="1800" dirty="0">
              <a:latin typeface="+mn-lt"/>
            </a:endParaRPr>
          </a:p>
        </p:txBody>
      </p:sp>
      <p:sp>
        <p:nvSpPr>
          <p:cNvPr id="6" name="Rectangle 5"/>
          <p:cNvSpPr/>
          <p:nvPr/>
        </p:nvSpPr>
        <p:spPr>
          <a:xfrm>
            <a:off x="6489700" y="840969"/>
            <a:ext cx="5148119" cy="958660"/>
          </a:xfrm>
          <a:prstGeom prst="rect">
            <a:avLst/>
          </a:prstGeom>
        </p:spPr>
        <p:txBody>
          <a:bodyPr wrap="square">
            <a:spAutoFit/>
          </a:bodyPr>
          <a:lstStyle/>
          <a:p>
            <a:pPr>
              <a:lnSpc>
                <a:spcPct val="150000"/>
              </a:lnSpc>
            </a:pPr>
            <a:r>
              <a:rPr lang="en-US" sz="2000" dirty="0"/>
              <a:t>Understand the audience and align the type and style of documentation accordingly.</a:t>
            </a:r>
          </a:p>
        </p:txBody>
      </p:sp>
      <p:sp>
        <p:nvSpPr>
          <p:cNvPr id="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0"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1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0135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prstClr val="white"/>
                </a:solidFill>
                <a:effectLst/>
                <a:uLnTx/>
                <a:uFillTx/>
                <a:latin typeface="Arial" panose="020B0604020202020204" pitchFamily="34" charset="0"/>
                <a:cs typeface="Arial" pitchFamily="34" charset="0"/>
              </a:rPr>
              <a:t>Questions around the table?</a:t>
            </a:r>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38</a:t>
            </a:fld>
            <a:endParaRPr lang="en-US" dirty="0"/>
          </a:p>
        </p:txBody>
      </p:sp>
      <p:sp>
        <p:nvSpPr>
          <p:cNvPr id="10" name="Rectangle 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252067209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205487" cy="6858000"/>
          </a:xfrm>
          <a:prstGeom prst="rect">
            <a:avLst/>
          </a:prstGeom>
        </p:spPr>
      </p:pic>
      <p:sp>
        <p:nvSpPr>
          <p:cNvPr id="6"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FFFF"/>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7"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
        <p:nvSpPr>
          <p:cNvPr id="8" name="Rectangle 7"/>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39</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4071026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4"/>
          <p:cNvSpPr txBox="1">
            <a:spLocks/>
          </p:cNvSpPr>
          <p:nvPr/>
        </p:nvSpPr>
        <p:spPr>
          <a:xfrm>
            <a:off x="345018" y="332076"/>
            <a:ext cx="7884579"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3200" b="0" i="0" u="none" strike="noStrike" kern="1200" cap="all" spc="-133" normalizeH="0" baseline="0" noProof="0" dirty="0">
                <a:ln>
                  <a:noFill/>
                </a:ln>
                <a:effectLst/>
                <a:uLnTx/>
                <a:uFillTx/>
                <a:latin typeface="Arial Black" charset="0"/>
              </a:rPr>
              <a:t>All about shapes (CONTD)</a:t>
            </a:r>
          </a:p>
        </p:txBody>
      </p:sp>
      <p:sp>
        <p:nvSpPr>
          <p:cNvPr id="9" name="Text Placeholder 5"/>
          <p:cNvSpPr txBox="1">
            <a:spLocks/>
          </p:cNvSpPr>
          <p:nvPr/>
        </p:nvSpPr>
        <p:spPr>
          <a:xfrm>
            <a:off x="2229438" y="971912"/>
            <a:ext cx="6000159" cy="3616284"/>
          </a:xfrm>
          <a:prstGeom prst="rect">
            <a:avLst/>
          </a:prstGeom>
          <a:solidFill>
            <a:srgbClr val="FFFFFF">
              <a:alpha val="64706"/>
            </a:srgbClr>
          </a:solidFill>
          <a:ln w="76200" cmpd="thinThick">
            <a:solidFill>
              <a:schemeClr val="bg1"/>
            </a:solidFill>
          </a:ln>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681038" indent="-388938">
              <a:lnSpc>
                <a:spcPct val="150000"/>
              </a:lnSpc>
              <a:buFont typeface="+mj-lt"/>
              <a:buAutoNum type="arabicPeriod"/>
            </a:pPr>
            <a:r>
              <a:rPr lang="en-US" sz="2000" dirty="0"/>
              <a:t>Draw a horizontal rectangle.</a:t>
            </a:r>
          </a:p>
          <a:p>
            <a:pPr marL="681038" indent="-388938">
              <a:lnSpc>
                <a:spcPct val="150000"/>
              </a:lnSpc>
              <a:buFont typeface="+mj-lt"/>
              <a:buAutoNum type="arabicPeriod"/>
            </a:pPr>
            <a:r>
              <a:rPr lang="en-US" sz="2000" dirty="0"/>
              <a:t>Draw a triangle on top of the rectangle.</a:t>
            </a:r>
          </a:p>
          <a:p>
            <a:pPr marL="681038" indent="-388938">
              <a:lnSpc>
                <a:spcPct val="150000"/>
              </a:lnSpc>
              <a:buFont typeface="+mj-lt"/>
              <a:buAutoNum type="arabicPeriod"/>
            </a:pPr>
            <a:r>
              <a:rPr lang="en-US" sz="2000" dirty="0"/>
              <a:t>Draw another small vertical rectangle inside the first rectangle, touching its base. </a:t>
            </a:r>
          </a:p>
          <a:p>
            <a:pPr marL="681038" indent="-388938">
              <a:lnSpc>
                <a:spcPct val="150000"/>
              </a:lnSpc>
              <a:buFont typeface="+mj-lt"/>
              <a:buAutoNum type="arabicPeriod"/>
            </a:pPr>
            <a:r>
              <a:rPr lang="en-US" sz="2000" dirty="0"/>
              <a:t>Draw a square on the left side of the rectangle that you created in step 3.</a:t>
            </a:r>
          </a:p>
        </p:txBody>
      </p:sp>
      <p:sp>
        <p:nvSpPr>
          <p:cNvPr id="12" name="Rectangle 1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4</a:t>
            </a:fld>
            <a:endParaRPr lang="en-US" dirty="0">
              <a:solidFill>
                <a:schemeClr val="tx1"/>
              </a:solidFill>
              <a:latin typeface="Calibri" panose="020F0502020204030204"/>
            </a:endParaRPr>
          </a:p>
        </p:txBody>
      </p:sp>
      <p:sp>
        <p:nvSpPr>
          <p:cNvPr id="17"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8"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grpSp>
        <p:nvGrpSpPr>
          <p:cNvPr id="21" name="Group 20"/>
          <p:cNvGrpSpPr/>
          <p:nvPr/>
        </p:nvGrpSpPr>
        <p:grpSpPr>
          <a:xfrm>
            <a:off x="-2" y="4592111"/>
            <a:ext cx="12192001" cy="1344868"/>
            <a:chOff x="-13856" y="354442"/>
            <a:chExt cx="12192001" cy="1181831"/>
          </a:xfrm>
        </p:grpSpPr>
        <p:sp>
          <p:nvSpPr>
            <p:cNvPr id="22" name="Rectangle 21"/>
            <p:cNvSpPr/>
            <p:nvPr/>
          </p:nvSpPr>
          <p:spPr>
            <a:xfrm>
              <a:off x="-13856" y="354442"/>
              <a:ext cx="12192001"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marL="228600" lvl="0" indent="-228600" fontAlgn="auto">
                <a:spcBef>
                  <a:spcPts val="0"/>
                </a:spcBef>
                <a:spcAft>
                  <a:spcPts val="600"/>
                </a:spcAft>
                <a:buFont typeface="Arial" panose="020B0604020202020204" pitchFamily="34" charset="0"/>
                <a:buChar char="•"/>
              </a:pPr>
              <a:r>
                <a:rPr lang="en-US" sz="2200" b="1" dirty="0">
                  <a:solidFill>
                    <a:schemeClr val="bg1"/>
                  </a:solidFill>
                  <a:latin typeface="Arial Black" panose="020B0A04020102020204" pitchFamily="34" charset="0"/>
                  <a:cs typeface="Arial" panose="020B0604020202020204" pitchFamily="34" charset="0"/>
                </a:rPr>
                <a:t>WHAT DID WE DO DIFFERENTLY THE SECOND TIME? </a:t>
              </a:r>
            </a:p>
            <a:p>
              <a:pPr marL="228600" lvl="0" indent="-228600" fontAlgn="auto">
                <a:spcBef>
                  <a:spcPts val="0"/>
                </a:spcBef>
                <a:spcAft>
                  <a:spcPts val="0"/>
                </a:spcAft>
                <a:buFont typeface="Arial" panose="020B0604020202020204" pitchFamily="34" charset="0"/>
                <a:buChar char="•"/>
              </a:pPr>
              <a:r>
                <a:rPr lang="en-US" sz="2200" b="1" dirty="0">
                  <a:solidFill>
                    <a:schemeClr val="bg1"/>
                  </a:solidFill>
                  <a:latin typeface="Arial Black" panose="020B0A04020102020204" pitchFamily="34" charset="0"/>
                  <a:cs typeface="Arial" panose="020B0604020202020204" pitchFamily="34" charset="0"/>
                </a:rPr>
                <a:t>WHAT HELPED YOU UNDERSTAND THE INSTRUCTIONS BETTER?</a:t>
              </a:r>
            </a:p>
          </p:txBody>
        </p:sp>
        <p:sp>
          <p:nvSpPr>
            <p:cNvPr id="23"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00" dirty="0"/>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759" t="31191" r="28636"/>
          <a:stretch/>
        </p:blipFill>
        <p:spPr>
          <a:xfrm rot="16200000" flipV="1">
            <a:off x="140469" y="1279589"/>
            <a:ext cx="2226737" cy="2507675"/>
          </a:xfrm>
          <a:prstGeom prst="rect">
            <a:avLst/>
          </a:prstGeom>
        </p:spPr>
      </p:pic>
    </p:spTree>
    <p:extLst>
      <p:ext uri="{BB962C8B-B14F-4D97-AF65-F5344CB8AC3E}">
        <p14:creationId xmlns:p14="http://schemas.microsoft.com/office/powerpoint/2010/main" val="155507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4"/>
          <p:cNvSpPr txBox="1">
            <a:spLocks/>
          </p:cNvSpPr>
          <p:nvPr/>
        </p:nvSpPr>
        <p:spPr>
          <a:xfrm>
            <a:off x="345018" y="332076"/>
            <a:ext cx="8743564"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lvl="0">
              <a:defRPr/>
            </a:pPr>
            <a:r>
              <a:rPr kumimoji="0" lang="en-US" sz="3200" b="0" i="0" u="none" strike="noStrike" kern="1200" cap="all" spc="-133" normalizeH="0" baseline="0" noProof="0" dirty="0">
                <a:ln>
                  <a:noFill/>
                </a:ln>
                <a:effectLst/>
                <a:uLnTx/>
                <a:uFillTx/>
                <a:latin typeface="Arial Black" charset="0"/>
              </a:rPr>
              <a:t>All about </a:t>
            </a:r>
            <a:r>
              <a:rPr lang="en-US" dirty="0"/>
              <a:t>shapes (CONTD)</a:t>
            </a:r>
            <a:endParaRPr kumimoji="0" lang="en-US" sz="3200" b="0" i="0" u="none" strike="noStrike" kern="1200" cap="all" spc="-133" normalizeH="0" baseline="0" noProof="0" dirty="0">
              <a:ln>
                <a:noFill/>
              </a:ln>
              <a:effectLst/>
              <a:uLnTx/>
              <a:uFillTx/>
              <a:latin typeface="Arial Black" charset="0"/>
            </a:endParaRPr>
          </a:p>
        </p:txBody>
      </p:sp>
      <p:sp>
        <p:nvSpPr>
          <p:cNvPr id="12" name="Rectangle 1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a:t>
            </a:fld>
            <a:endParaRPr lang="en-US" dirty="0">
              <a:solidFill>
                <a:schemeClr val="tx1"/>
              </a:solidFill>
              <a:latin typeface="Calibri" panose="020F0502020204030204"/>
            </a:endParaRPr>
          </a:p>
        </p:txBody>
      </p:sp>
      <p:sp>
        <p:nvSpPr>
          <p:cNvPr id="17"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8"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759" t="31191" r="28636"/>
          <a:stretch/>
        </p:blipFill>
        <p:spPr>
          <a:xfrm rot="16200000" flipV="1">
            <a:off x="140469" y="1279589"/>
            <a:ext cx="2226737" cy="2507675"/>
          </a:xfrm>
          <a:prstGeom prst="rect">
            <a:avLst/>
          </a:prstGeom>
        </p:spPr>
      </p:pic>
      <p:grpSp>
        <p:nvGrpSpPr>
          <p:cNvPr id="2" name="Group 1"/>
          <p:cNvGrpSpPr/>
          <p:nvPr/>
        </p:nvGrpSpPr>
        <p:grpSpPr>
          <a:xfrm>
            <a:off x="2369130" y="895109"/>
            <a:ext cx="3255816" cy="3276633"/>
            <a:chOff x="2507675" y="1420058"/>
            <a:chExt cx="2247116" cy="2379077"/>
          </a:xfrm>
        </p:grpSpPr>
        <p:sp>
          <p:nvSpPr>
            <p:cNvPr id="14" name="Rectangle 13"/>
            <p:cNvSpPr/>
            <p:nvPr/>
          </p:nvSpPr>
          <p:spPr>
            <a:xfrm>
              <a:off x="2624471" y="2601124"/>
              <a:ext cx="1969682" cy="1198011"/>
            </a:xfrm>
            <a:prstGeom prst="rect">
              <a:avLst/>
            </a:prstGeom>
            <a:noFill/>
            <a:ln w="76200">
              <a:solidFill>
                <a:srgbClr val="F11C2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cs typeface="Arial" pitchFamily="34" charset="0"/>
              </a:endParaRPr>
            </a:p>
          </p:txBody>
        </p:sp>
        <p:sp>
          <p:nvSpPr>
            <p:cNvPr id="15" name="Isosceles Triangle 14"/>
            <p:cNvSpPr/>
            <p:nvPr/>
          </p:nvSpPr>
          <p:spPr>
            <a:xfrm>
              <a:off x="2507675" y="1420058"/>
              <a:ext cx="2247116" cy="1181065"/>
            </a:xfrm>
            <a:prstGeom prst="triangle">
              <a:avLst/>
            </a:prstGeom>
            <a:noFill/>
            <a:ln w="76200">
              <a:solidFill>
                <a:srgbClr val="F11C2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cs typeface="Arial" pitchFamily="34" charset="0"/>
              </a:endParaRPr>
            </a:p>
          </p:txBody>
        </p:sp>
        <p:sp>
          <p:nvSpPr>
            <p:cNvPr id="16" name="Rectangle 15"/>
            <p:cNvSpPr/>
            <p:nvPr/>
          </p:nvSpPr>
          <p:spPr>
            <a:xfrm>
              <a:off x="3941945" y="2976932"/>
              <a:ext cx="398748" cy="822203"/>
            </a:xfrm>
            <a:prstGeom prst="rect">
              <a:avLst/>
            </a:prstGeom>
            <a:noFill/>
            <a:ln w="76200">
              <a:solidFill>
                <a:srgbClr val="F11C2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cs typeface="Arial" pitchFamily="34" charset="0"/>
              </a:endParaRPr>
            </a:p>
          </p:txBody>
        </p:sp>
        <p:sp>
          <p:nvSpPr>
            <p:cNvPr id="19" name="Rectangle 18"/>
            <p:cNvSpPr/>
            <p:nvPr/>
          </p:nvSpPr>
          <p:spPr>
            <a:xfrm>
              <a:off x="2854563" y="2825476"/>
              <a:ext cx="386290" cy="374887"/>
            </a:xfrm>
            <a:prstGeom prst="rect">
              <a:avLst/>
            </a:prstGeom>
            <a:noFill/>
            <a:ln w="76200">
              <a:solidFill>
                <a:srgbClr val="F11C2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cs typeface="Arial" pitchFamily="34" charset="0"/>
              </a:endParaRPr>
            </a:p>
          </p:txBody>
        </p:sp>
      </p:grpSp>
      <p:sp>
        <p:nvSpPr>
          <p:cNvPr id="24" name="Rectangle 23"/>
          <p:cNvSpPr/>
          <p:nvPr/>
        </p:nvSpPr>
        <p:spPr>
          <a:xfrm>
            <a:off x="5725578" y="985131"/>
            <a:ext cx="5829114" cy="4154984"/>
          </a:xfrm>
          <a:prstGeom prst="rect">
            <a:avLst/>
          </a:prstGeom>
        </p:spPr>
        <p:txBody>
          <a:bodyPr wrap="square">
            <a:spAutoFit/>
          </a:bodyPr>
          <a:lstStyle/>
          <a:p>
            <a:r>
              <a:rPr lang="en-US" sz="2400" dirty="0">
                <a:solidFill>
                  <a:srgbClr val="000000"/>
                </a:solidFill>
                <a:latin typeface="+mn-lt"/>
              </a:rPr>
              <a:t>In the second activity, you were able to:</a:t>
            </a:r>
          </a:p>
          <a:p>
            <a:endParaRPr lang="en-US" sz="2400" dirty="0">
              <a:solidFill>
                <a:srgbClr val="000000"/>
              </a:solidFill>
              <a:latin typeface="+mn-lt"/>
            </a:endParaRPr>
          </a:p>
          <a:p>
            <a:pPr marL="692150" indent="-457200">
              <a:buClr>
                <a:schemeClr val="accent2"/>
              </a:buClr>
              <a:buSzPct val="125000"/>
              <a:buFont typeface="Wingdings" panose="05000000000000000000" pitchFamily="2" charset="2"/>
              <a:buChar char="ü"/>
            </a:pPr>
            <a:r>
              <a:rPr lang="en-US" sz="2400" dirty="0">
                <a:solidFill>
                  <a:srgbClr val="000000"/>
                </a:solidFill>
                <a:latin typeface="+mn-lt"/>
              </a:rPr>
              <a:t>Understand the end goal of the activity.</a:t>
            </a:r>
          </a:p>
          <a:p>
            <a:pPr marL="692150" indent="-457200">
              <a:buClr>
                <a:schemeClr val="accent2"/>
              </a:buClr>
              <a:buSzPct val="125000"/>
              <a:buFont typeface="Wingdings" panose="05000000000000000000" pitchFamily="2" charset="2"/>
              <a:buChar char="ü"/>
            </a:pPr>
            <a:endParaRPr lang="en-US" sz="2400" dirty="0">
              <a:solidFill>
                <a:srgbClr val="000000"/>
              </a:solidFill>
              <a:latin typeface="+mn-lt"/>
            </a:endParaRPr>
          </a:p>
          <a:p>
            <a:pPr marL="692150" indent="-457200">
              <a:buClr>
                <a:schemeClr val="accent2"/>
              </a:buClr>
              <a:buSzPct val="125000"/>
              <a:buFont typeface="Wingdings" panose="05000000000000000000" pitchFamily="2" charset="2"/>
              <a:buChar char="ü"/>
            </a:pPr>
            <a:r>
              <a:rPr lang="en-US" sz="2400" dirty="0">
                <a:solidFill>
                  <a:srgbClr val="000000"/>
                </a:solidFill>
                <a:latin typeface="+mn-lt"/>
              </a:rPr>
              <a:t>Identify the correct solution since the instructions were specific and detailed.</a:t>
            </a:r>
          </a:p>
          <a:p>
            <a:pPr marL="692150" indent="-457200">
              <a:buClr>
                <a:schemeClr val="accent2"/>
              </a:buClr>
              <a:buSzPct val="125000"/>
              <a:buFont typeface="Wingdings" panose="05000000000000000000" pitchFamily="2" charset="2"/>
              <a:buChar char="ü"/>
            </a:pPr>
            <a:endParaRPr lang="en-US" sz="2400" dirty="0">
              <a:solidFill>
                <a:srgbClr val="000000"/>
              </a:solidFill>
              <a:latin typeface="+mn-lt"/>
            </a:endParaRPr>
          </a:p>
          <a:p>
            <a:pPr marL="692150" indent="-457200">
              <a:buClr>
                <a:schemeClr val="accent2"/>
              </a:buClr>
              <a:buSzPct val="125000"/>
              <a:buFont typeface="Wingdings" panose="05000000000000000000" pitchFamily="2" charset="2"/>
              <a:buChar char="ü"/>
            </a:pPr>
            <a:r>
              <a:rPr lang="en-US" sz="2400" dirty="0">
                <a:solidFill>
                  <a:srgbClr val="000000"/>
                </a:solidFill>
                <a:latin typeface="+mn-lt"/>
              </a:rPr>
              <a:t>Ask questions and seek clarifications.</a:t>
            </a:r>
          </a:p>
        </p:txBody>
      </p:sp>
    </p:spTree>
    <p:extLst>
      <p:ext uri="{BB962C8B-B14F-4D97-AF65-F5344CB8AC3E}">
        <p14:creationId xmlns:p14="http://schemas.microsoft.com/office/powerpoint/2010/main" val="237512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3F3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359060" y="2168980"/>
            <a:ext cx="7207250" cy="3797300"/>
          </a:xfrm>
        </p:spPr>
        <p:txBody>
          <a:bodyPr vert="horz" lIns="91440" tIns="45720" rIns="91440" bIns="45720" rtlCol="0">
            <a:normAutofit/>
          </a:bodyPr>
          <a:lstStyle/>
          <a:p>
            <a:pPr lvl="0" fontAlgn="base">
              <a:lnSpc>
                <a:spcPct val="110000"/>
              </a:lnSpc>
              <a:spcBef>
                <a:spcPts val="0"/>
              </a:spcBef>
              <a:spcAft>
                <a:spcPct val="0"/>
              </a:spcAft>
            </a:pPr>
            <a:r>
              <a:rPr lang="en-US" altLang="en-US" sz="1600" dirty="0">
                <a:solidFill>
                  <a:schemeClr val="bg1"/>
                </a:solidFill>
                <a:latin typeface="Arial"/>
                <a:cs typeface="Arial" charset="0"/>
              </a:rPr>
              <a:t>Structured communication can be leveraged in all situations (</a:t>
            </a:r>
            <a:r>
              <a:rPr lang="en-US" sz="1600" dirty="0">
                <a:solidFill>
                  <a:schemeClr val="bg1"/>
                </a:solidFill>
                <a:latin typeface="Arial"/>
                <a:cs typeface="Arial" charset="0"/>
              </a:rPr>
              <a:t>irrespective of the audience, formality, and medium) such as</a:t>
            </a:r>
            <a:r>
              <a:rPr lang="en-US" altLang="en-US" sz="1600" b="1" dirty="0">
                <a:solidFill>
                  <a:schemeClr val="bg1"/>
                </a:solidFill>
                <a:latin typeface="Arial"/>
                <a:ea typeface="Calibri" panose="020F0502020204030204" pitchFamily="34" charset="0"/>
                <a:cs typeface="Arial" pitchFamily="34" charset="0"/>
              </a:rPr>
              <a:t>:</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Sharing information with clients and team.</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Communicating with internal stakeholders.</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Asking questions for clarification or more information. </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Expressing opinions in a brainstorming session. </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Providing suggestions to resolve an issue.</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Convincing a client to get buy-in on an idea.</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Negotiating the terms of a project or plan.</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Developing and delivering presentations.</a:t>
            </a:r>
          </a:p>
          <a:p>
            <a:pPr marL="228600" lvl="0" indent="-228600" fontAlgn="base">
              <a:lnSpc>
                <a:spcPct val="110000"/>
              </a:lnSpc>
              <a:spcBef>
                <a:spcPts val="0"/>
              </a:spcBef>
              <a:spcAft>
                <a:spcPts val="600"/>
              </a:spcAft>
              <a:buFont typeface="Arial" panose="020B0604020202020204" pitchFamily="34" charset="0"/>
              <a:buChar char="•"/>
            </a:pPr>
            <a:r>
              <a:rPr lang="en-US" altLang="en-US" sz="1600" dirty="0">
                <a:solidFill>
                  <a:schemeClr val="bg1"/>
                </a:solidFill>
                <a:latin typeface="Arial"/>
                <a:ea typeface="Calibri" panose="020F0502020204030204" pitchFamily="34" charset="0"/>
                <a:cs typeface="Arial" pitchFamily="34" charset="0"/>
              </a:rPr>
              <a:t>Drafting emails, articles, and promotional materials.</a:t>
            </a:r>
            <a:endParaRPr lang="en-US" sz="1600" dirty="0">
              <a:solidFill>
                <a:schemeClr val="bg1"/>
              </a:solidFill>
            </a:endParaRPr>
          </a:p>
        </p:txBody>
      </p:sp>
      <p:sp>
        <p:nvSpPr>
          <p:cNvPr id="9" name="Title 3"/>
          <p:cNvSpPr txBox="1">
            <a:spLocks/>
          </p:cNvSpPr>
          <p:nvPr/>
        </p:nvSpPr>
        <p:spPr>
          <a:xfrm>
            <a:off x="345018" y="332076"/>
            <a:ext cx="8063691" cy="776139"/>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3200" b="0" i="0" u="none" strike="noStrike" kern="1200" cap="all" spc="-133" normalizeH="0" baseline="0" noProof="0" dirty="0">
                <a:ln>
                  <a:noFill/>
                </a:ln>
                <a:solidFill>
                  <a:schemeClr val="bg1"/>
                </a:solidFill>
                <a:effectLst/>
                <a:uLnTx/>
                <a:uFillTx/>
                <a:latin typeface="Arial Black" charset="0"/>
              </a:rPr>
              <a:t>Structured communication </a:t>
            </a:r>
          </a:p>
        </p:txBody>
      </p:sp>
      <p:sp>
        <p:nvSpPr>
          <p:cNvPr id="10" name="Rectangle 9"/>
          <p:cNvSpPr/>
          <p:nvPr/>
        </p:nvSpPr>
        <p:spPr>
          <a:xfrm>
            <a:off x="345018" y="831273"/>
            <a:ext cx="7207247" cy="1200329"/>
          </a:xfrm>
          <a:prstGeom prst="rect">
            <a:avLst/>
          </a:prstGeom>
        </p:spPr>
        <p:txBody>
          <a:bodyPr wrap="square">
            <a:spAutoFit/>
          </a:bodyPr>
          <a:lstStyle/>
          <a:p>
            <a:r>
              <a:rPr lang="en-US" altLang="en-US" b="1" dirty="0">
                <a:solidFill>
                  <a:schemeClr val="accent2"/>
                </a:solidFill>
                <a:latin typeface="Arial" panose="020B0604020202020204" pitchFamily="34" charset="0"/>
                <a:ea typeface="Calibri" panose="020F0502020204030204" pitchFamily="34" charset="0"/>
                <a:cs typeface="Arial" panose="020B0604020202020204" pitchFamily="34" charset="0"/>
              </a:rPr>
              <a:t>Structured communication is an approach that </a:t>
            </a:r>
            <a:r>
              <a:rPr lang="en-US" altLang="en-US" b="1" dirty="0">
                <a:solidFill>
                  <a:schemeClr val="accent2"/>
                </a:solidFill>
                <a:latin typeface="Arial" panose="020B0604020202020204" pitchFamily="34" charset="0"/>
                <a:cs typeface="Arial" panose="020B0604020202020204" pitchFamily="34" charset="0"/>
              </a:rPr>
              <a:t>involves logically organizing the content of the message to better suit its audience and the intended objective, helping enhance the effectiveness of the communication.</a:t>
            </a:r>
          </a:p>
        </p:txBody>
      </p:sp>
      <p:grpSp>
        <p:nvGrpSpPr>
          <p:cNvPr id="33" name="Group 32"/>
          <p:cNvGrpSpPr/>
          <p:nvPr/>
        </p:nvGrpSpPr>
        <p:grpSpPr>
          <a:xfrm>
            <a:off x="7552265" y="-1"/>
            <a:ext cx="4639737" cy="6858001"/>
            <a:chOff x="360252" y="2378650"/>
            <a:chExt cx="2806287" cy="4207327"/>
          </a:xfrm>
        </p:grpSpPr>
        <p:pic>
          <p:nvPicPr>
            <p:cNvPr id="34" name="Picture 4"/>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52" y="2378650"/>
              <a:ext cx="2806287" cy="420732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42052" y="2865595"/>
              <a:ext cx="1051182" cy="339873"/>
            </a:xfrm>
            <a:prstGeom prst="rect">
              <a:avLst/>
            </a:prstGeom>
            <a:noFill/>
          </p:spPr>
          <p:txBody>
            <a:bodyPr wrap="square" rtlCol="0">
              <a:spAutoFit/>
            </a:bodyPr>
            <a:lstStyle/>
            <a:p>
              <a:pPr algn="ctr"/>
              <a:r>
                <a:rPr lang="en-US" sz="3000" b="1" i="1" dirty="0">
                  <a:solidFill>
                    <a:srgbClr val="2E2E22"/>
                  </a:solidFill>
                  <a:latin typeface="Viner Hand ITC" panose="03070502030502020203" pitchFamily="66" charset="0"/>
                </a:rPr>
                <a:t>WHAT</a:t>
              </a:r>
            </a:p>
          </p:txBody>
        </p:sp>
        <p:sp>
          <p:nvSpPr>
            <p:cNvPr id="36" name="TextBox 35"/>
            <p:cNvSpPr txBox="1"/>
            <p:nvPr/>
          </p:nvSpPr>
          <p:spPr>
            <a:xfrm>
              <a:off x="1242052" y="3503982"/>
              <a:ext cx="1051182" cy="339873"/>
            </a:xfrm>
            <a:prstGeom prst="rect">
              <a:avLst/>
            </a:prstGeom>
            <a:noFill/>
          </p:spPr>
          <p:txBody>
            <a:bodyPr wrap="square" rtlCol="0">
              <a:spAutoFit/>
            </a:bodyPr>
            <a:lstStyle/>
            <a:p>
              <a:pPr algn="ctr"/>
              <a:r>
                <a:rPr lang="en-US" sz="3000" b="1" i="1" dirty="0">
                  <a:solidFill>
                    <a:srgbClr val="2E2E22"/>
                  </a:solidFill>
                  <a:latin typeface="Viner Hand ITC" panose="03070502030502020203" pitchFamily="66" charset="0"/>
                </a:rPr>
                <a:t>WHY</a:t>
              </a:r>
            </a:p>
          </p:txBody>
        </p:sp>
        <p:sp>
          <p:nvSpPr>
            <p:cNvPr id="37" name="TextBox 36"/>
            <p:cNvSpPr txBox="1"/>
            <p:nvPr/>
          </p:nvSpPr>
          <p:spPr>
            <a:xfrm>
              <a:off x="1242052" y="4090568"/>
              <a:ext cx="1051182" cy="339873"/>
            </a:xfrm>
            <a:prstGeom prst="rect">
              <a:avLst/>
            </a:prstGeom>
            <a:noFill/>
          </p:spPr>
          <p:txBody>
            <a:bodyPr wrap="square" rtlCol="0">
              <a:spAutoFit/>
            </a:bodyPr>
            <a:lstStyle/>
            <a:p>
              <a:pPr algn="ctr"/>
              <a:r>
                <a:rPr lang="en-US" sz="3000" b="1" i="1" dirty="0">
                  <a:solidFill>
                    <a:srgbClr val="2E2E22"/>
                  </a:solidFill>
                  <a:latin typeface="Viner Hand ITC" panose="03070502030502020203" pitchFamily="66" charset="0"/>
                </a:rPr>
                <a:t>WHO</a:t>
              </a:r>
            </a:p>
          </p:txBody>
        </p:sp>
        <p:sp>
          <p:nvSpPr>
            <p:cNvPr id="38" name="TextBox 37"/>
            <p:cNvSpPr txBox="1"/>
            <p:nvPr/>
          </p:nvSpPr>
          <p:spPr>
            <a:xfrm>
              <a:off x="1192912" y="4690398"/>
              <a:ext cx="1149463" cy="339873"/>
            </a:xfrm>
            <a:prstGeom prst="rect">
              <a:avLst/>
            </a:prstGeom>
            <a:noFill/>
          </p:spPr>
          <p:txBody>
            <a:bodyPr wrap="square" rtlCol="0">
              <a:spAutoFit/>
            </a:bodyPr>
            <a:lstStyle/>
            <a:p>
              <a:pPr algn="ctr"/>
              <a:r>
                <a:rPr lang="en-US" sz="3000" b="1" i="1" dirty="0">
                  <a:solidFill>
                    <a:srgbClr val="2E2E22"/>
                  </a:solidFill>
                  <a:latin typeface="Viner Hand ITC" panose="03070502030502020203" pitchFamily="66" charset="0"/>
                </a:rPr>
                <a:t>WHEN</a:t>
              </a:r>
            </a:p>
          </p:txBody>
        </p:sp>
        <p:sp>
          <p:nvSpPr>
            <p:cNvPr id="39" name="TextBox 38"/>
            <p:cNvSpPr txBox="1"/>
            <p:nvPr/>
          </p:nvSpPr>
          <p:spPr>
            <a:xfrm>
              <a:off x="1192912" y="5503197"/>
              <a:ext cx="1149463" cy="339873"/>
            </a:xfrm>
            <a:prstGeom prst="rect">
              <a:avLst/>
            </a:prstGeom>
            <a:noFill/>
          </p:spPr>
          <p:txBody>
            <a:bodyPr wrap="square" rtlCol="0">
              <a:spAutoFit/>
            </a:bodyPr>
            <a:lstStyle/>
            <a:p>
              <a:pPr algn="ctr"/>
              <a:r>
                <a:rPr lang="en-US" sz="3000" b="1" i="1" dirty="0">
                  <a:solidFill>
                    <a:srgbClr val="2E2E22"/>
                  </a:solidFill>
                  <a:latin typeface="Viner Hand ITC" panose="03070502030502020203" pitchFamily="66" charset="0"/>
                </a:rPr>
                <a:t>HOW</a:t>
              </a:r>
            </a:p>
          </p:txBody>
        </p:sp>
      </p:grpSp>
      <p:sp>
        <p:nvSpPr>
          <p:cNvPr id="40"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4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42" name="Rectangle 4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4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6</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56687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le 194"/>
          <p:cNvSpPr>
            <a:spLocks noGrp="1"/>
          </p:cNvSpPr>
          <p:nvPr>
            <p:ph type="title"/>
          </p:nvPr>
        </p:nvSpPr>
        <p:spPr/>
        <p:txBody>
          <a:bodyPr/>
          <a:lstStyle/>
          <a:p>
            <a:endParaRPr lang="en-US" dirty="0"/>
          </a:p>
        </p:txBody>
      </p:sp>
      <p:grpSp>
        <p:nvGrpSpPr>
          <p:cNvPr id="3" name="Group 2"/>
          <p:cNvGrpSpPr/>
          <p:nvPr/>
        </p:nvGrpSpPr>
        <p:grpSpPr>
          <a:xfrm>
            <a:off x="0" y="265969"/>
            <a:ext cx="12192000" cy="1181831"/>
            <a:chOff x="0" y="354442"/>
            <a:chExt cx="12192000" cy="1181831"/>
          </a:xfrm>
        </p:grpSpPr>
        <p:sp>
          <p:nvSpPr>
            <p:cNvPr id="4" name="Rectangle 3"/>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are the benefits of the structured communication approach?</a:t>
              </a:r>
            </a:p>
          </p:txBody>
        </p:sp>
        <p:sp>
          <p:nvSpPr>
            <p:cNvPr id="5"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grpSp>
        <p:nvGrpSpPr>
          <p:cNvPr id="191" name="Group 190"/>
          <p:cNvGrpSpPr/>
          <p:nvPr/>
        </p:nvGrpSpPr>
        <p:grpSpPr>
          <a:xfrm>
            <a:off x="485316" y="4042608"/>
            <a:ext cx="4904099" cy="822960"/>
            <a:chOff x="485316" y="4042608"/>
            <a:chExt cx="4904099" cy="822960"/>
          </a:xfrm>
        </p:grpSpPr>
        <p:sp>
          <p:nvSpPr>
            <p:cNvPr id="141" name="Rectangle 140"/>
            <p:cNvSpPr/>
            <p:nvPr/>
          </p:nvSpPr>
          <p:spPr>
            <a:xfrm>
              <a:off x="1341059" y="4192478"/>
              <a:ext cx="4048356" cy="646331"/>
            </a:xfrm>
            <a:prstGeom prst="rect">
              <a:avLst/>
            </a:prstGeom>
          </p:spPr>
          <p:txBody>
            <a:bodyPr wrap="square">
              <a:spAutoFit/>
            </a:bodyPr>
            <a:lstStyle/>
            <a:p>
              <a:pPr fontAlgn="base"/>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Helps </a:t>
              </a:r>
              <a:r>
                <a:rPr lang="en-US" dirty="0">
                  <a:solidFill>
                    <a:srgbClr val="000000"/>
                  </a:solidFill>
                  <a:latin typeface="Arial" charset="0"/>
                  <a:cs typeface="Arial" charset="0"/>
                  <a:sym typeface="Webdings"/>
                </a:rPr>
                <a:t>to identify an appropriate communication channel</a:t>
              </a:r>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a:t>
              </a:r>
            </a:p>
          </p:txBody>
        </p:sp>
        <p:sp>
          <p:nvSpPr>
            <p:cNvPr id="145" name="Oval 144"/>
            <p:cNvSpPr/>
            <p:nvPr/>
          </p:nvSpPr>
          <p:spPr>
            <a:xfrm>
              <a:off x="485316" y="4042608"/>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grpSp>
      <p:grpSp>
        <p:nvGrpSpPr>
          <p:cNvPr id="146" name="Group 145"/>
          <p:cNvGrpSpPr/>
          <p:nvPr/>
        </p:nvGrpSpPr>
        <p:grpSpPr>
          <a:xfrm>
            <a:off x="485316" y="1609091"/>
            <a:ext cx="4904099" cy="822960"/>
            <a:chOff x="466125" y="1781799"/>
            <a:chExt cx="4904099" cy="822960"/>
          </a:xfrm>
        </p:grpSpPr>
        <p:sp>
          <p:nvSpPr>
            <p:cNvPr id="147" name="Rectangle 146"/>
            <p:cNvSpPr/>
            <p:nvPr/>
          </p:nvSpPr>
          <p:spPr>
            <a:xfrm>
              <a:off x="1321868" y="1827519"/>
              <a:ext cx="4048356" cy="685059"/>
            </a:xfrm>
            <a:prstGeom prst="rect">
              <a:avLst/>
            </a:prstGeom>
            <a:noFill/>
          </p:spPr>
          <p:txBody>
            <a:bodyPr wrap="square">
              <a:spAutoFit/>
            </a:bodyPr>
            <a:lstStyle/>
            <a:p>
              <a:pPr marL="0" marR="0" lvl="0" indent="0" defTabSz="914400" eaLnBrk="1" fontAlgn="base"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Helps in organizing your thoughts and identifying the key message.</a:t>
              </a:r>
            </a:p>
          </p:txBody>
        </p:sp>
        <p:sp>
          <p:nvSpPr>
            <p:cNvPr id="148" name="Oval 147"/>
            <p:cNvSpPr/>
            <p:nvPr/>
          </p:nvSpPr>
          <p:spPr>
            <a:xfrm>
              <a:off x="466125" y="1781799"/>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13" y="1918959"/>
              <a:ext cx="481584" cy="548640"/>
            </a:xfrm>
            <a:prstGeom prst="rect">
              <a:avLst/>
            </a:prstGeom>
          </p:spPr>
        </p:pic>
      </p:grpSp>
      <p:grpSp>
        <p:nvGrpSpPr>
          <p:cNvPr id="155" name="Group 154"/>
          <p:cNvGrpSpPr/>
          <p:nvPr/>
        </p:nvGrpSpPr>
        <p:grpSpPr>
          <a:xfrm>
            <a:off x="485316" y="2739604"/>
            <a:ext cx="4912350" cy="981423"/>
            <a:chOff x="4894647" y="2912312"/>
            <a:chExt cx="4912350" cy="981423"/>
          </a:xfrm>
        </p:grpSpPr>
        <p:sp>
          <p:nvSpPr>
            <p:cNvPr id="156" name="Rectangle 155"/>
            <p:cNvSpPr/>
            <p:nvPr/>
          </p:nvSpPr>
          <p:spPr>
            <a:xfrm>
              <a:off x="5758641" y="2912312"/>
              <a:ext cx="4048356" cy="981423"/>
            </a:xfrm>
            <a:prstGeom prst="rect">
              <a:avLst/>
            </a:prstGeom>
          </p:spPr>
          <p:txBody>
            <a:bodyPr wrap="square" anchor="ctr">
              <a:spAutoFit/>
            </a:bodyPr>
            <a:lstStyle/>
            <a:p>
              <a:pPr marL="0" marR="0" lvl="0" indent="0" defTabSz="914400" eaLnBrk="1" fontAlgn="base"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Provides recipients with an opportunity to participate by outlining their action items.</a:t>
              </a:r>
            </a:p>
          </p:txBody>
        </p:sp>
        <p:grpSp>
          <p:nvGrpSpPr>
            <p:cNvPr id="157" name="Group 156"/>
            <p:cNvGrpSpPr/>
            <p:nvPr/>
          </p:nvGrpSpPr>
          <p:grpSpPr>
            <a:xfrm>
              <a:off x="4894647" y="2989216"/>
              <a:ext cx="822960" cy="822960"/>
              <a:chOff x="4894647" y="2981103"/>
              <a:chExt cx="822960" cy="822960"/>
            </a:xfrm>
          </p:grpSpPr>
          <p:sp>
            <p:nvSpPr>
              <p:cNvPr id="158" name="Oval 157"/>
              <p:cNvSpPr/>
              <p:nvPr/>
            </p:nvSpPr>
            <p:spPr>
              <a:xfrm>
                <a:off x="4894647" y="2981103"/>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59" name="Picture 1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009" y="3126896"/>
                <a:ext cx="478237" cy="531374"/>
              </a:xfrm>
              <a:prstGeom prst="rect">
                <a:avLst/>
              </a:prstGeom>
            </p:spPr>
          </p:pic>
        </p:grpSp>
      </p:grpSp>
      <p:grpSp>
        <p:nvGrpSpPr>
          <p:cNvPr id="192" name="Group 191"/>
          <p:cNvGrpSpPr/>
          <p:nvPr/>
        </p:nvGrpSpPr>
        <p:grpSpPr>
          <a:xfrm>
            <a:off x="485316" y="5268707"/>
            <a:ext cx="4904099" cy="822960"/>
            <a:chOff x="485316" y="5268707"/>
            <a:chExt cx="4904099" cy="822960"/>
          </a:xfrm>
        </p:grpSpPr>
        <p:sp>
          <p:nvSpPr>
            <p:cNvPr id="143" name="Rectangle 142"/>
            <p:cNvSpPr/>
            <p:nvPr/>
          </p:nvSpPr>
          <p:spPr>
            <a:xfrm>
              <a:off x="1341059" y="5403509"/>
              <a:ext cx="4048356" cy="685059"/>
            </a:xfrm>
            <a:prstGeom prst="rect">
              <a:avLst/>
            </a:prstGeom>
          </p:spPr>
          <p:txBody>
            <a:bodyPr wrap="square">
              <a:spAutoFit/>
            </a:bodyPr>
            <a:lstStyle/>
            <a:p>
              <a:pPr fontAlgn="base">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Increases the chances of getting a buy-in from the recipient.</a:t>
              </a:r>
            </a:p>
          </p:txBody>
        </p:sp>
        <p:sp>
          <p:nvSpPr>
            <p:cNvPr id="167" name="Oval 166"/>
            <p:cNvSpPr/>
            <p:nvPr/>
          </p:nvSpPr>
          <p:spPr>
            <a:xfrm>
              <a:off x="485316" y="5268707"/>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grpSp>
      <p:grpSp>
        <p:nvGrpSpPr>
          <p:cNvPr id="168" name="Group 167"/>
          <p:cNvGrpSpPr/>
          <p:nvPr/>
        </p:nvGrpSpPr>
        <p:grpSpPr>
          <a:xfrm>
            <a:off x="642725" y="5425805"/>
            <a:ext cx="508143" cy="508764"/>
            <a:chOff x="12126914" y="1562100"/>
            <a:chExt cx="1301750" cy="1303338"/>
          </a:xfrm>
        </p:grpSpPr>
        <p:sp>
          <p:nvSpPr>
            <p:cNvPr id="169" name="Freeform 1794"/>
            <p:cNvSpPr>
              <a:spLocks/>
            </p:cNvSpPr>
            <p:nvPr/>
          </p:nvSpPr>
          <p:spPr bwMode="auto">
            <a:xfrm>
              <a:off x="12322176" y="2474913"/>
              <a:ext cx="192088" cy="193675"/>
            </a:xfrm>
            <a:custGeom>
              <a:avLst/>
              <a:gdLst>
                <a:gd name="T0" fmla="*/ 19 w 121"/>
                <a:gd name="T1" fmla="*/ 0 h 122"/>
                <a:gd name="T2" fmla="*/ 121 w 121"/>
                <a:gd name="T3" fmla="*/ 104 h 122"/>
                <a:gd name="T4" fmla="*/ 103 w 121"/>
                <a:gd name="T5" fmla="*/ 122 h 122"/>
                <a:gd name="T6" fmla="*/ 0 w 121"/>
                <a:gd name="T7" fmla="*/ 20 h 122"/>
                <a:gd name="T8" fmla="*/ 19 w 121"/>
                <a:gd name="T9" fmla="*/ 0 h 122"/>
              </a:gdLst>
              <a:ahLst/>
              <a:cxnLst>
                <a:cxn ang="0">
                  <a:pos x="T0" y="T1"/>
                </a:cxn>
                <a:cxn ang="0">
                  <a:pos x="T2" y="T3"/>
                </a:cxn>
                <a:cxn ang="0">
                  <a:pos x="T4" y="T5"/>
                </a:cxn>
                <a:cxn ang="0">
                  <a:pos x="T6" y="T7"/>
                </a:cxn>
                <a:cxn ang="0">
                  <a:pos x="T8" y="T9"/>
                </a:cxn>
              </a:cxnLst>
              <a:rect l="0" t="0" r="r" b="b"/>
              <a:pathLst>
                <a:path w="121" h="122">
                  <a:moveTo>
                    <a:pt x="19" y="0"/>
                  </a:moveTo>
                  <a:lnTo>
                    <a:pt x="121" y="104"/>
                  </a:lnTo>
                  <a:lnTo>
                    <a:pt x="103" y="122"/>
                  </a:lnTo>
                  <a:lnTo>
                    <a:pt x="0" y="20"/>
                  </a:lnTo>
                  <a:lnTo>
                    <a:pt x="1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0" name="Freeform 1795"/>
            <p:cNvSpPr>
              <a:spLocks/>
            </p:cNvSpPr>
            <p:nvPr/>
          </p:nvSpPr>
          <p:spPr bwMode="auto">
            <a:xfrm>
              <a:off x="12126914" y="2506663"/>
              <a:ext cx="357188" cy="358775"/>
            </a:xfrm>
            <a:custGeom>
              <a:avLst/>
              <a:gdLst>
                <a:gd name="T0" fmla="*/ 110 w 225"/>
                <a:gd name="T1" fmla="*/ 0 h 226"/>
                <a:gd name="T2" fmla="*/ 225 w 225"/>
                <a:gd name="T3" fmla="*/ 114 h 226"/>
                <a:gd name="T4" fmla="*/ 113 w 225"/>
                <a:gd name="T5" fmla="*/ 226 h 226"/>
                <a:gd name="T6" fmla="*/ 0 w 225"/>
                <a:gd name="T7" fmla="*/ 112 h 226"/>
                <a:gd name="T8" fmla="*/ 110 w 225"/>
                <a:gd name="T9" fmla="*/ 0 h 226"/>
              </a:gdLst>
              <a:ahLst/>
              <a:cxnLst>
                <a:cxn ang="0">
                  <a:pos x="T0" y="T1"/>
                </a:cxn>
                <a:cxn ang="0">
                  <a:pos x="T2" y="T3"/>
                </a:cxn>
                <a:cxn ang="0">
                  <a:pos x="T4" y="T5"/>
                </a:cxn>
                <a:cxn ang="0">
                  <a:pos x="T6" y="T7"/>
                </a:cxn>
                <a:cxn ang="0">
                  <a:pos x="T8" y="T9"/>
                </a:cxn>
              </a:cxnLst>
              <a:rect l="0" t="0" r="r" b="b"/>
              <a:pathLst>
                <a:path w="225" h="226">
                  <a:moveTo>
                    <a:pt x="110" y="0"/>
                  </a:moveTo>
                  <a:lnTo>
                    <a:pt x="225" y="114"/>
                  </a:lnTo>
                  <a:lnTo>
                    <a:pt x="113" y="226"/>
                  </a:lnTo>
                  <a:lnTo>
                    <a:pt x="0" y="112"/>
                  </a:lnTo>
                  <a:lnTo>
                    <a:pt x="11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1" name="Freeform 1796"/>
            <p:cNvSpPr>
              <a:spLocks/>
            </p:cNvSpPr>
            <p:nvPr/>
          </p:nvSpPr>
          <p:spPr bwMode="auto">
            <a:xfrm>
              <a:off x="12380914" y="2279650"/>
              <a:ext cx="319088" cy="328613"/>
            </a:xfrm>
            <a:custGeom>
              <a:avLst/>
              <a:gdLst>
                <a:gd name="T0" fmla="*/ 146 w 201"/>
                <a:gd name="T1" fmla="*/ 3 h 207"/>
                <a:gd name="T2" fmla="*/ 150 w 201"/>
                <a:gd name="T3" fmla="*/ 19 h 207"/>
                <a:gd name="T4" fmla="*/ 97 w 201"/>
                <a:gd name="T5" fmla="*/ 74 h 207"/>
                <a:gd name="T6" fmla="*/ 96 w 201"/>
                <a:gd name="T7" fmla="*/ 77 h 207"/>
                <a:gd name="T8" fmla="*/ 97 w 201"/>
                <a:gd name="T9" fmla="*/ 78 h 207"/>
                <a:gd name="T10" fmla="*/ 101 w 201"/>
                <a:gd name="T11" fmla="*/ 77 h 207"/>
                <a:gd name="T12" fmla="*/ 173 w 201"/>
                <a:gd name="T13" fmla="*/ 8 h 207"/>
                <a:gd name="T14" fmla="*/ 187 w 201"/>
                <a:gd name="T15" fmla="*/ 12 h 207"/>
                <a:gd name="T16" fmla="*/ 191 w 201"/>
                <a:gd name="T17" fmla="*/ 26 h 207"/>
                <a:gd name="T18" fmla="*/ 122 w 201"/>
                <a:gd name="T19" fmla="*/ 98 h 207"/>
                <a:gd name="T20" fmla="*/ 119 w 201"/>
                <a:gd name="T21" fmla="*/ 102 h 207"/>
                <a:gd name="T22" fmla="*/ 121 w 201"/>
                <a:gd name="T23" fmla="*/ 103 h 207"/>
                <a:gd name="T24" fmla="*/ 124 w 201"/>
                <a:gd name="T25" fmla="*/ 100 h 207"/>
                <a:gd name="T26" fmla="*/ 184 w 201"/>
                <a:gd name="T27" fmla="*/ 43 h 207"/>
                <a:gd name="T28" fmla="*/ 198 w 201"/>
                <a:gd name="T29" fmla="*/ 47 h 207"/>
                <a:gd name="T30" fmla="*/ 201 w 201"/>
                <a:gd name="T31" fmla="*/ 60 h 207"/>
                <a:gd name="T32" fmla="*/ 144 w 201"/>
                <a:gd name="T33" fmla="*/ 120 h 207"/>
                <a:gd name="T34" fmla="*/ 142 w 201"/>
                <a:gd name="T35" fmla="*/ 122 h 207"/>
                <a:gd name="T36" fmla="*/ 144 w 201"/>
                <a:gd name="T37" fmla="*/ 125 h 207"/>
                <a:gd name="T38" fmla="*/ 147 w 201"/>
                <a:gd name="T39" fmla="*/ 122 h 207"/>
                <a:gd name="T40" fmla="*/ 176 w 201"/>
                <a:gd name="T41" fmla="*/ 94 h 207"/>
                <a:gd name="T42" fmla="*/ 184 w 201"/>
                <a:gd name="T43" fmla="*/ 93 h 207"/>
                <a:gd name="T44" fmla="*/ 190 w 201"/>
                <a:gd name="T45" fmla="*/ 95 h 207"/>
                <a:gd name="T46" fmla="*/ 193 w 201"/>
                <a:gd name="T47" fmla="*/ 102 h 207"/>
                <a:gd name="T48" fmla="*/ 192 w 201"/>
                <a:gd name="T49" fmla="*/ 110 h 207"/>
                <a:gd name="T50" fmla="*/ 139 w 201"/>
                <a:gd name="T51" fmla="*/ 163 h 207"/>
                <a:gd name="T52" fmla="*/ 138 w 201"/>
                <a:gd name="T53" fmla="*/ 165 h 207"/>
                <a:gd name="T54" fmla="*/ 119 w 201"/>
                <a:gd name="T55" fmla="*/ 183 h 207"/>
                <a:gd name="T56" fmla="*/ 118 w 201"/>
                <a:gd name="T57" fmla="*/ 184 h 207"/>
                <a:gd name="T58" fmla="*/ 117 w 201"/>
                <a:gd name="T59" fmla="*/ 185 h 207"/>
                <a:gd name="T60" fmla="*/ 78 w 201"/>
                <a:gd name="T61" fmla="*/ 207 h 207"/>
                <a:gd name="T62" fmla="*/ 1 w 201"/>
                <a:gd name="T63" fmla="*/ 119 h 207"/>
                <a:gd name="T64" fmla="*/ 11 w 201"/>
                <a:gd name="T65" fmla="*/ 93 h 207"/>
                <a:gd name="T66" fmla="*/ 18 w 201"/>
                <a:gd name="T67" fmla="*/ 80 h 207"/>
                <a:gd name="T68" fmla="*/ 29 w 201"/>
                <a:gd name="T69" fmla="*/ 61 h 207"/>
                <a:gd name="T70" fmla="*/ 39 w 201"/>
                <a:gd name="T71" fmla="*/ 46 h 207"/>
                <a:gd name="T72" fmla="*/ 49 w 201"/>
                <a:gd name="T73" fmla="*/ 30 h 207"/>
                <a:gd name="T74" fmla="*/ 59 w 201"/>
                <a:gd name="T75" fmla="*/ 26 h 207"/>
                <a:gd name="T76" fmla="*/ 63 w 201"/>
                <a:gd name="T77" fmla="*/ 29 h 207"/>
                <a:gd name="T78" fmla="*/ 66 w 201"/>
                <a:gd name="T79" fmla="*/ 44 h 207"/>
                <a:gd name="T80" fmla="*/ 59 w 201"/>
                <a:gd name="T81" fmla="*/ 65 h 207"/>
                <a:gd name="T82" fmla="*/ 123 w 201"/>
                <a:gd name="T83" fmla="*/ 6 h 207"/>
                <a:gd name="T84" fmla="*/ 139 w 201"/>
                <a:gd name="T8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 h="207">
                  <a:moveTo>
                    <a:pt x="139" y="0"/>
                  </a:moveTo>
                  <a:lnTo>
                    <a:pt x="146" y="3"/>
                  </a:lnTo>
                  <a:lnTo>
                    <a:pt x="150" y="10"/>
                  </a:lnTo>
                  <a:lnTo>
                    <a:pt x="150" y="19"/>
                  </a:lnTo>
                  <a:lnTo>
                    <a:pt x="145" y="27"/>
                  </a:lnTo>
                  <a:lnTo>
                    <a:pt x="97" y="74"/>
                  </a:lnTo>
                  <a:lnTo>
                    <a:pt x="96" y="76"/>
                  </a:lnTo>
                  <a:lnTo>
                    <a:pt x="96" y="77"/>
                  </a:lnTo>
                  <a:lnTo>
                    <a:pt x="96" y="78"/>
                  </a:lnTo>
                  <a:lnTo>
                    <a:pt x="97" y="78"/>
                  </a:lnTo>
                  <a:lnTo>
                    <a:pt x="99" y="78"/>
                  </a:lnTo>
                  <a:lnTo>
                    <a:pt x="101" y="77"/>
                  </a:lnTo>
                  <a:lnTo>
                    <a:pt x="166" y="13"/>
                  </a:lnTo>
                  <a:lnTo>
                    <a:pt x="173" y="8"/>
                  </a:lnTo>
                  <a:lnTo>
                    <a:pt x="181" y="8"/>
                  </a:lnTo>
                  <a:lnTo>
                    <a:pt x="187" y="12"/>
                  </a:lnTo>
                  <a:lnTo>
                    <a:pt x="191" y="18"/>
                  </a:lnTo>
                  <a:lnTo>
                    <a:pt x="191" y="26"/>
                  </a:lnTo>
                  <a:lnTo>
                    <a:pt x="186" y="34"/>
                  </a:lnTo>
                  <a:lnTo>
                    <a:pt x="122" y="98"/>
                  </a:lnTo>
                  <a:lnTo>
                    <a:pt x="121" y="99"/>
                  </a:lnTo>
                  <a:lnTo>
                    <a:pt x="119" y="102"/>
                  </a:lnTo>
                  <a:lnTo>
                    <a:pt x="121" y="102"/>
                  </a:lnTo>
                  <a:lnTo>
                    <a:pt x="121" y="103"/>
                  </a:lnTo>
                  <a:lnTo>
                    <a:pt x="123" y="102"/>
                  </a:lnTo>
                  <a:lnTo>
                    <a:pt x="124" y="100"/>
                  </a:lnTo>
                  <a:lnTo>
                    <a:pt x="178" y="48"/>
                  </a:lnTo>
                  <a:lnTo>
                    <a:pt x="184" y="43"/>
                  </a:lnTo>
                  <a:lnTo>
                    <a:pt x="192" y="43"/>
                  </a:lnTo>
                  <a:lnTo>
                    <a:pt x="198" y="47"/>
                  </a:lnTo>
                  <a:lnTo>
                    <a:pt x="201" y="53"/>
                  </a:lnTo>
                  <a:lnTo>
                    <a:pt x="201" y="60"/>
                  </a:lnTo>
                  <a:lnTo>
                    <a:pt x="196" y="68"/>
                  </a:lnTo>
                  <a:lnTo>
                    <a:pt x="144" y="120"/>
                  </a:lnTo>
                  <a:lnTo>
                    <a:pt x="142" y="121"/>
                  </a:lnTo>
                  <a:lnTo>
                    <a:pt x="142" y="122"/>
                  </a:lnTo>
                  <a:lnTo>
                    <a:pt x="142" y="123"/>
                  </a:lnTo>
                  <a:lnTo>
                    <a:pt x="144" y="125"/>
                  </a:lnTo>
                  <a:lnTo>
                    <a:pt x="146" y="123"/>
                  </a:lnTo>
                  <a:lnTo>
                    <a:pt x="147" y="122"/>
                  </a:lnTo>
                  <a:lnTo>
                    <a:pt x="173" y="97"/>
                  </a:lnTo>
                  <a:lnTo>
                    <a:pt x="176" y="94"/>
                  </a:lnTo>
                  <a:lnTo>
                    <a:pt x="180" y="93"/>
                  </a:lnTo>
                  <a:lnTo>
                    <a:pt x="184" y="93"/>
                  </a:lnTo>
                  <a:lnTo>
                    <a:pt x="187" y="93"/>
                  </a:lnTo>
                  <a:lnTo>
                    <a:pt x="190" y="95"/>
                  </a:lnTo>
                  <a:lnTo>
                    <a:pt x="192" y="98"/>
                  </a:lnTo>
                  <a:lnTo>
                    <a:pt x="193" y="102"/>
                  </a:lnTo>
                  <a:lnTo>
                    <a:pt x="193" y="105"/>
                  </a:lnTo>
                  <a:lnTo>
                    <a:pt x="192" y="110"/>
                  </a:lnTo>
                  <a:lnTo>
                    <a:pt x="190" y="112"/>
                  </a:lnTo>
                  <a:lnTo>
                    <a:pt x="139" y="163"/>
                  </a:lnTo>
                  <a:lnTo>
                    <a:pt x="139" y="163"/>
                  </a:lnTo>
                  <a:lnTo>
                    <a:pt x="138" y="165"/>
                  </a:lnTo>
                  <a:lnTo>
                    <a:pt x="136" y="166"/>
                  </a:lnTo>
                  <a:lnTo>
                    <a:pt x="119" y="183"/>
                  </a:lnTo>
                  <a:lnTo>
                    <a:pt x="119" y="184"/>
                  </a:lnTo>
                  <a:lnTo>
                    <a:pt x="118" y="184"/>
                  </a:lnTo>
                  <a:lnTo>
                    <a:pt x="117" y="185"/>
                  </a:lnTo>
                  <a:lnTo>
                    <a:pt x="117" y="185"/>
                  </a:lnTo>
                  <a:lnTo>
                    <a:pt x="100" y="199"/>
                  </a:lnTo>
                  <a:lnTo>
                    <a:pt x="78" y="207"/>
                  </a:lnTo>
                  <a:lnTo>
                    <a:pt x="0" y="129"/>
                  </a:lnTo>
                  <a:lnTo>
                    <a:pt x="1" y="119"/>
                  </a:lnTo>
                  <a:lnTo>
                    <a:pt x="5" y="106"/>
                  </a:lnTo>
                  <a:lnTo>
                    <a:pt x="11" y="93"/>
                  </a:lnTo>
                  <a:lnTo>
                    <a:pt x="14" y="88"/>
                  </a:lnTo>
                  <a:lnTo>
                    <a:pt x="18" y="80"/>
                  </a:lnTo>
                  <a:lnTo>
                    <a:pt x="23" y="71"/>
                  </a:lnTo>
                  <a:lnTo>
                    <a:pt x="29" y="61"/>
                  </a:lnTo>
                  <a:lnTo>
                    <a:pt x="34" y="54"/>
                  </a:lnTo>
                  <a:lnTo>
                    <a:pt x="39" y="46"/>
                  </a:lnTo>
                  <a:lnTo>
                    <a:pt x="44" y="37"/>
                  </a:lnTo>
                  <a:lnTo>
                    <a:pt x="49" y="30"/>
                  </a:lnTo>
                  <a:lnTo>
                    <a:pt x="55" y="26"/>
                  </a:lnTo>
                  <a:lnTo>
                    <a:pt x="59" y="26"/>
                  </a:lnTo>
                  <a:lnTo>
                    <a:pt x="62" y="27"/>
                  </a:lnTo>
                  <a:lnTo>
                    <a:pt x="63" y="29"/>
                  </a:lnTo>
                  <a:lnTo>
                    <a:pt x="67" y="35"/>
                  </a:lnTo>
                  <a:lnTo>
                    <a:pt x="66" y="44"/>
                  </a:lnTo>
                  <a:lnTo>
                    <a:pt x="63" y="55"/>
                  </a:lnTo>
                  <a:lnTo>
                    <a:pt x="59" y="65"/>
                  </a:lnTo>
                  <a:lnTo>
                    <a:pt x="56" y="71"/>
                  </a:lnTo>
                  <a:lnTo>
                    <a:pt x="123" y="6"/>
                  </a:lnTo>
                  <a:lnTo>
                    <a:pt x="130" y="0"/>
                  </a:lnTo>
                  <a:lnTo>
                    <a:pt x="13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2" name="Freeform 1797"/>
            <p:cNvSpPr>
              <a:spLocks/>
            </p:cNvSpPr>
            <p:nvPr/>
          </p:nvSpPr>
          <p:spPr bwMode="auto">
            <a:xfrm>
              <a:off x="13041314" y="1758950"/>
              <a:ext cx="192088" cy="190500"/>
            </a:xfrm>
            <a:custGeom>
              <a:avLst/>
              <a:gdLst>
                <a:gd name="T0" fmla="*/ 18 w 121"/>
                <a:gd name="T1" fmla="*/ 0 h 120"/>
                <a:gd name="T2" fmla="*/ 121 w 121"/>
                <a:gd name="T3" fmla="*/ 102 h 120"/>
                <a:gd name="T4" fmla="*/ 102 w 121"/>
                <a:gd name="T5" fmla="*/ 120 h 120"/>
                <a:gd name="T6" fmla="*/ 0 w 121"/>
                <a:gd name="T7" fmla="*/ 18 h 120"/>
                <a:gd name="T8" fmla="*/ 18 w 121"/>
                <a:gd name="T9" fmla="*/ 0 h 120"/>
              </a:gdLst>
              <a:ahLst/>
              <a:cxnLst>
                <a:cxn ang="0">
                  <a:pos x="T0" y="T1"/>
                </a:cxn>
                <a:cxn ang="0">
                  <a:pos x="T2" y="T3"/>
                </a:cxn>
                <a:cxn ang="0">
                  <a:pos x="T4" y="T5"/>
                </a:cxn>
                <a:cxn ang="0">
                  <a:pos x="T6" y="T7"/>
                </a:cxn>
                <a:cxn ang="0">
                  <a:pos x="T8" y="T9"/>
                </a:cxn>
              </a:cxnLst>
              <a:rect l="0" t="0" r="r" b="b"/>
              <a:pathLst>
                <a:path w="121" h="120">
                  <a:moveTo>
                    <a:pt x="18" y="0"/>
                  </a:moveTo>
                  <a:lnTo>
                    <a:pt x="121" y="102"/>
                  </a:lnTo>
                  <a:lnTo>
                    <a:pt x="102" y="120"/>
                  </a:lnTo>
                  <a:lnTo>
                    <a:pt x="0" y="18"/>
                  </a:lnTo>
                  <a:lnTo>
                    <a:pt x="1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3" name="Freeform 1798"/>
            <p:cNvSpPr>
              <a:spLocks/>
            </p:cNvSpPr>
            <p:nvPr/>
          </p:nvSpPr>
          <p:spPr bwMode="auto">
            <a:xfrm>
              <a:off x="13071476" y="1562100"/>
              <a:ext cx="357188" cy="355600"/>
            </a:xfrm>
            <a:custGeom>
              <a:avLst/>
              <a:gdLst>
                <a:gd name="T0" fmla="*/ 112 w 225"/>
                <a:gd name="T1" fmla="*/ 0 h 224"/>
                <a:gd name="T2" fmla="*/ 225 w 225"/>
                <a:gd name="T3" fmla="*/ 114 h 224"/>
                <a:gd name="T4" fmla="*/ 115 w 225"/>
                <a:gd name="T5" fmla="*/ 224 h 224"/>
                <a:gd name="T6" fmla="*/ 0 w 225"/>
                <a:gd name="T7" fmla="*/ 111 h 224"/>
                <a:gd name="T8" fmla="*/ 112 w 225"/>
                <a:gd name="T9" fmla="*/ 0 h 224"/>
              </a:gdLst>
              <a:ahLst/>
              <a:cxnLst>
                <a:cxn ang="0">
                  <a:pos x="T0" y="T1"/>
                </a:cxn>
                <a:cxn ang="0">
                  <a:pos x="T2" y="T3"/>
                </a:cxn>
                <a:cxn ang="0">
                  <a:pos x="T4" y="T5"/>
                </a:cxn>
                <a:cxn ang="0">
                  <a:pos x="T6" y="T7"/>
                </a:cxn>
                <a:cxn ang="0">
                  <a:pos x="T8" y="T9"/>
                </a:cxn>
              </a:cxnLst>
              <a:rect l="0" t="0" r="r" b="b"/>
              <a:pathLst>
                <a:path w="225" h="224">
                  <a:moveTo>
                    <a:pt x="112" y="0"/>
                  </a:moveTo>
                  <a:lnTo>
                    <a:pt x="225" y="114"/>
                  </a:lnTo>
                  <a:lnTo>
                    <a:pt x="115" y="224"/>
                  </a:lnTo>
                  <a:lnTo>
                    <a:pt x="0" y="111"/>
                  </a:lnTo>
                  <a:lnTo>
                    <a:pt x="1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4" name="Freeform 1799"/>
            <p:cNvSpPr>
              <a:spLocks/>
            </p:cNvSpPr>
            <p:nvPr/>
          </p:nvSpPr>
          <p:spPr bwMode="auto">
            <a:xfrm>
              <a:off x="12855576" y="1816100"/>
              <a:ext cx="319088" cy="331788"/>
            </a:xfrm>
            <a:custGeom>
              <a:avLst/>
              <a:gdLst>
                <a:gd name="T0" fmla="*/ 201 w 201"/>
                <a:gd name="T1" fmla="*/ 79 h 209"/>
                <a:gd name="T2" fmla="*/ 196 w 201"/>
                <a:gd name="T3" fmla="*/ 101 h 209"/>
                <a:gd name="T4" fmla="*/ 187 w 201"/>
                <a:gd name="T5" fmla="*/ 120 h 209"/>
                <a:gd name="T6" fmla="*/ 178 w 201"/>
                <a:gd name="T7" fmla="*/ 137 h 209"/>
                <a:gd name="T8" fmla="*/ 167 w 201"/>
                <a:gd name="T9" fmla="*/ 154 h 209"/>
                <a:gd name="T10" fmla="*/ 157 w 201"/>
                <a:gd name="T11" fmla="*/ 171 h 209"/>
                <a:gd name="T12" fmla="*/ 146 w 201"/>
                <a:gd name="T13" fmla="*/ 182 h 209"/>
                <a:gd name="T14" fmla="*/ 139 w 201"/>
                <a:gd name="T15" fmla="*/ 181 h 209"/>
                <a:gd name="T16" fmla="*/ 134 w 201"/>
                <a:gd name="T17" fmla="*/ 173 h 209"/>
                <a:gd name="T18" fmla="*/ 138 w 201"/>
                <a:gd name="T19" fmla="*/ 153 h 209"/>
                <a:gd name="T20" fmla="*/ 145 w 201"/>
                <a:gd name="T21" fmla="*/ 136 h 209"/>
                <a:gd name="T22" fmla="*/ 71 w 201"/>
                <a:gd name="T23" fmla="*/ 208 h 209"/>
                <a:gd name="T24" fmla="*/ 55 w 201"/>
                <a:gd name="T25" fmla="*/ 205 h 209"/>
                <a:gd name="T26" fmla="*/ 51 w 201"/>
                <a:gd name="T27" fmla="*/ 190 h 209"/>
                <a:gd name="T28" fmla="*/ 104 w 201"/>
                <a:gd name="T29" fmla="*/ 134 h 209"/>
                <a:gd name="T30" fmla="*/ 105 w 201"/>
                <a:gd name="T31" fmla="*/ 131 h 209"/>
                <a:gd name="T32" fmla="*/ 104 w 201"/>
                <a:gd name="T33" fmla="*/ 129 h 209"/>
                <a:gd name="T34" fmla="*/ 100 w 201"/>
                <a:gd name="T35" fmla="*/ 131 h 209"/>
                <a:gd name="T36" fmla="*/ 28 w 201"/>
                <a:gd name="T37" fmla="*/ 200 h 209"/>
                <a:gd name="T38" fmla="*/ 14 w 201"/>
                <a:gd name="T39" fmla="*/ 197 h 209"/>
                <a:gd name="T40" fmla="*/ 10 w 201"/>
                <a:gd name="T41" fmla="*/ 182 h 209"/>
                <a:gd name="T42" fmla="*/ 79 w 201"/>
                <a:gd name="T43" fmla="*/ 111 h 209"/>
                <a:gd name="T44" fmla="*/ 82 w 201"/>
                <a:gd name="T45" fmla="*/ 107 h 209"/>
                <a:gd name="T46" fmla="*/ 79 w 201"/>
                <a:gd name="T47" fmla="*/ 106 h 209"/>
                <a:gd name="T48" fmla="*/ 77 w 201"/>
                <a:gd name="T49" fmla="*/ 107 h 209"/>
                <a:gd name="T50" fmla="*/ 17 w 201"/>
                <a:gd name="T51" fmla="*/ 164 h 209"/>
                <a:gd name="T52" fmla="*/ 3 w 201"/>
                <a:gd name="T53" fmla="*/ 162 h 209"/>
                <a:gd name="T54" fmla="*/ 0 w 201"/>
                <a:gd name="T55" fmla="*/ 148 h 209"/>
                <a:gd name="T56" fmla="*/ 57 w 201"/>
                <a:gd name="T57" fmla="*/ 89 h 209"/>
                <a:gd name="T58" fmla="*/ 59 w 201"/>
                <a:gd name="T59" fmla="*/ 85 h 209"/>
                <a:gd name="T60" fmla="*/ 57 w 201"/>
                <a:gd name="T61" fmla="*/ 84 h 209"/>
                <a:gd name="T62" fmla="*/ 54 w 201"/>
                <a:gd name="T63" fmla="*/ 85 h 209"/>
                <a:gd name="T64" fmla="*/ 25 w 201"/>
                <a:gd name="T65" fmla="*/ 113 h 209"/>
                <a:gd name="T66" fmla="*/ 17 w 201"/>
                <a:gd name="T67" fmla="*/ 115 h 209"/>
                <a:gd name="T68" fmla="*/ 11 w 201"/>
                <a:gd name="T69" fmla="*/ 113 h 209"/>
                <a:gd name="T70" fmla="*/ 7 w 201"/>
                <a:gd name="T71" fmla="*/ 106 h 209"/>
                <a:gd name="T72" fmla="*/ 9 w 201"/>
                <a:gd name="T73" fmla="*/ 98 h 209"/>
                <a:gd name="T74" fmla="*/ 61 w 201"/>
                <a:gd name="T75" fmla="*/ 45 h 209"/>
                <a:gd name="T76" fmla="*/ 63 w 201"/>
                <a:gd name="T77" fmla="*/ 44 h 209"/>
                <a:gd name="T78" fmla="*/ 82 w 201"/>
                <a:gd name="T79" fmla="*/ 24 h 209"/>
                <a:gd name="T80" fmla="*/ 83 w 201"/>
                <a:gd name="T81" fmla="*/ 24 h 209"/>
                <a:gd name="T82" fmla="*/ 84 w 201"/>
                <a:gd name="T83" fmla="*/ 23 h 209"/>
                <a:gd name="T84" fmla="*/ 123 w 201"/>
                <a:gd name="T8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 h="209">
                  <a:moveTo>
                    <a:pt x="123" y="0"/>
                  </a:moveTo>
                  <a:lnTo>
                    <a:pt x="201" y="79"/>
                  </a:lnTo>
                  <a:lnTo>
                    <a:pt x="200" y="89"/>
                  </a:lnTo>
                  <a:lnTo>
                    <a:pt x="196" y="101"/>
                  </a:lnTo>
                  <a:lnTo>
                    <a:pt x="190" y="115"/>
                  </a:lnTo>
                  <a:lnTo>
                    <a:pt x="187" y="120"/>
                  </a:lnTo>
                  <a:lnTo>
                    <a:pt x="183" y="128"/>
                  </a:lnTo>
                  <a:lnTo>
                    <a:pt x="178" y="137"/>
                  </a:lnTo>
                  <a:lnTo>
                    <a:pt x="172" y="147"/>
                  </a:lnTo>
                  <a:lnTo>
                    <a:pt x="167" y="154"/>
                  </a:lnTo>
                  <a:lnTo>
                    <a:pt x="162" y="163"/>
                  </a:lnTo>
                  <a:lnTo>
                    <a:pt x="157" y="171"/>
                  </a:lnTo>
                  <a:lnTo>
                    <a:pt x="152" y="179"/>
                  </a:lnTo>
                  <a:lnTo>
                    <a:pt x="146" y="182"/>
                  </a:lnTo>
                  <a:lnTo>
                    <a:pt x="142" y="182"/>
                  </a:lnTo>
                  <a:lnTo>
                    <a:pt x="139" y="181"/>
                  </a:lnTo>
                  <a:lnTo>
                    <a:pt x="136" y="180"/>
                  </a:lnTo>
                  <a:lnTo>
                    <a:pt x="134" y="173"/>
                  </a:lnTo>
                  <a:lnTo>
                    <a:pt x="135" y="163"/>
                  </a:lnTo>
                  <a:lnTo>
                    <a:pt x="138" y="153"/>
                  </a:lnTo>
                  <a:lnTo>
                    <a:pt x="142" y="142"/>
                  </a:lnTo>
                  <a:lnTo>
                    <a:pt x="145" y="136"/>
                  </a:lnTo>
                  <a:lnTo>
                    <a:pt x="78" y="203"/>
                  </a:lnTo>
                  <a:lnTo>
                    <a:pt x="71" y="208"/>
                  </a:lnTo>
                  <a:lnTo>
                    <a:pt x="62" y="209"/>
                  </a:lnTo>
                  <a:lnTo>
                    <a:pt x="55" y="205"/>
                  </a:lnTo>
                  <a:lnTo>
                    <a:pt x="51" y="198"/>
                  </a:lnTo>
                  <a:lnTo>
                    <a:pt x="51" y="190"/>
                  </a:lnTo>
                  <a:lnTo>
                    <a:pt x="56" y="181"/>
                  </a:lnTo>
                  <a:lnTo>
                    <a:pt x="104" y="134"/>
                  </a:lnTo>
                  <a:lnTo>
                    <a:pt x="105" y="132"/>
                  </a:lnTo>
                  <a:lnTo>
                    <a:pt x="105" y="131"/>
                  </a:lnTo>
                  <a:lnTo>
                    <a:pt x="105" y="130"/>
                  </a:lnTo>
                  <a:lnTo>
                    <a:pt x="104" y="129"/>
                  </a:lnTo>
                  <a:lnTo>
                    <a:pt x="102" y="130"/>
                  </a:lnTo>
                  <a:lnTo>
                    <a:pt x="100" y="131"/>
                  </a:lnTo>
                  <a:lnTo>
                    <a:pt x="35" y="196"/>
                  </a:lnTo>
                  <a:lnTo>
                    <a:pt x="28" y="200"/>
                  </a:lnTo>
                  <a:lnTo>
                    <a:pt x="20" y="200"/>
                  </a:lnTo>
                  <a:lnTo>
                    <a:pt x="14" y="197"/>
                  </a:lnTo>
                  <a:lnTo>
                    <a:pt x="10" y="191"/>
                  </a:lnTo>
                  <a:lnTo>
                    <a:pt x="10" y="182"/>
                  </a:lnTo>
                  <a:lnTo>
                    <a:pt x="15" y="175"/>
                  </a:lnTo>
                  <a:lnTo>
                    <a:pt x="79" y="111"/>
                  </a:lnTo>
                  <a:lnTo>
                    <a:pt x="80" y="108"/>
                  </a:lnTo>
                  <a:lnTo>
                    <a:pt x="82" y="107"/>
                  </a:lnTo>
                  <a:lnTo>
                    <a:pt x="80" y="106"/>
                  </a:lnTo>
                  <a:lnTo>
                    <a:pt x="79" y="106"/>
                  </a:lnTo>
                  <a:lnTo>
                    <a:pt x="78" y="106"/>
                  </a:lnTo>
                  <a:lnTo>
                    <a:pt x="77" y="107"/>
                  </a:lnTo>
                  <a:lnTo>
                    <a:pt x="23" y="160"/>
                  </a:lnTo>
                  <a:lnTo>
                    <a:pt x="17" y="164"/>
                  </a:lnTo>
                  <a:lnTo>
                    <a:pt x="9" y="165"/>
                  </a:lnTo>
                  <a:lnTo>
                    <a:pt x="3" y="162"/>
                  </a:lnTo>
                  <a:lnTo>
                    <a:pt x="0" y="155"/>
                  </a:lnTo>
                  <a:lnTo>
                    <a:pt x="0" y="148"/>
                  </a:lnTo>
                  <a:lnTo>
                    <a:pt x="5" y="141"/>
                  </a:lnTo>
                  <a:lnTo>
                    <a:pt x="57" y="89"/>
                  </a:lnTo>
                  <a:lnTo>
                    <a:pt x="59" y="87"/>
                  </a:lnTo>
                  <a:lnTo>
                    <a:pt x="59" y="85"/>
                  </a:lnTo>
                  <a:lnTo>
                    <a:pt x="57" y="84"/>
                  </a:lnTo>
                  <a:lnTo>
                    <a:pt x="57" y="84"/>
                  </a:lnTo>
                  <a:lnTo>
                    <a:pt x="55" y="84"/>
                  </a:lnTo>
                  <a:lnTo>
                    <a:pt x="54" y="85"/>
                  </a:lnTo>
                  <a:lnTo>
                    <a:pt x="28" y="111"/>
                  </a:lnTo>
                  <a:lnTo>
                    <a:pt x="25" y="113"/>
                  </a:lnTo>
                  <a:lnTo>
                    <a:pt x="21" y="115"/>
                  </a:lnTo>
                  <a:lnTo>
                    <a:pt x="17" y="115"/>
                  </a:lnTo>
                  <a:lnTo>
                    <a:pt x="14" y="114"/>
                  </a:lnTo>
                  <a:lnTo>
                    <a:pt x="11" y="113"/>
                  </a:lnTo>
                  <a:lnTo>
                    <a:pt x="9" y="109"/>
                  </a:lnTo>
                  <a:lnTo>
                    <a:pt x="7" y="106"/>
                  </a:lnTo>
                  <a:lnTo>
                    <a:pt x="7" y="102"/>
                  </a:lnTo>
                  <a:lnTo>
                    <a:pt x="9" y="98"/>
                  </a:lnTo>
                  <a:lnTo>
                    <a:pt x="11" y="95"/>
                  </a:lnTo>
                  <a:lnTo>
                    <a:pt x="61" y="45"/>
                  </a:lnTo>
                  <a:lnTo>
                    <a:pt x="62" y="45"/>
                  </a:lnTo>
                  <a:lnTo>
                    <a:pt x="63" y="44"/>
                  </a:lnTo>
                  <a:lnTo>
                    <a:pt x="65" y="41"/>
                  </a:lnTo>
                  <a:lnTo>
                    <a:pt x="82" y="24"/>
                  </a:lnTo>
                  <a:lnTo>
                    <a:pt x="82" y="24"/>
                  </a:lnTo>
                  <a:lnTo>
                    <a:pt x="83" y="24"/>
                  </a:lnTo>
                  <a:lnTo>
                    <a:pt x="84" y="23"/>
                  </a:lnTo>
                  <a:lnTo>
                    <a:pt x="84" y="23"/>
                  </a:lnTo>
                  <a:lnTo>
                    <a:pt x="101" y="10"/>
                  </a:lnTo>
                  <a:lnTo>
                    <a:pt x="12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5" name="Freeform 1800"/>
            <p:cNvSpPr>
              <a:spLocks/>
            </p:cNvSpPr>
            <p:nvPr/>
          </p:nvSpPr>
          <p:spPr bwMode="auto">
            <a:xfrm>
              <a:off x="13041314" y="2474913"/>
              <a:ext cx="192088" cy="193675"/>
            </a:xfrm>
            <a:custGeom>
              <a:avLst/>
              <a:gdLst>
                <a:gd name="T0" fmla="*/ 102 w 121"/>
                <a:gd name="T1" fmla="*/ 0 h 122"/>
                <a:gd name="T2" fmla="*/ 121 w 121"/>
                <a:gd name="T3" fmla="*/ 20 h 122"/>
                <a:gd name="T4" fmla="*/ 18 w 121"/>
                <a:gd name="T5" fmla="*/ 122 h 122"/>
                <a:gd name="T6" fmla="*/ 0 w 121"/>
                <a:gd name="T7" fmla="*/ 104 h 122"/>
                <a:gd name="T8" fmla="*/ 102 w 121"/>
                <a:gd name="T9" fmla="*/ 0 h 122"/>
              </a:gdLst>
              <a:ahLst/>
              <a:cxnLst>
                <a:cxn ang="0">
                  <a:pos x="T0" y="T1"/>
                </a:cxn>
                <a:cxn ang="0">
                  <a:pos x="T2" y="T3"/>
                </a:cxn>
                <a:cxn ang="0">
                  <a:pos x="T4" y="T5"/>
                </a:cxn>
                <a:cxn ang="0">
                  <a:pos x="T6" y="T7"/>
                </a:cxn>
                <a:cxn ang="0">
                  <a:pos x="T8" y="T9"/>
                </a:cxn>
              </a:cxnLst>
              <a:rect l="0" t="0" r="r" b="b"/>
              <a:pathLst>
                <a:path w="121" h="122">
                  <a:moveTo>
                    <a:pt x="102" y="0"/>
                  </a:moveTo>
                  <a:lnTo>
                    <a:pt x="121" y="20"/>
                  </a:lnTo>
                  <a:lnTo>
                    <a:pt x="18" y="122"/>
                  </a:lnTo>
                  <a:lnTo>
                    <a:pt x="0" y="104"/>
                  </a:lnTo>
                  <a:lnTo>
                    <a:pt x="10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6" name="Freeform 1801"/>
            <p:cNvSpPr>
              <a:spLocks/>
            </p:cNvSpPr>
            <p:nvPr/>
          </p:nvSpPr>
          <p:spPr bwMode="auto">
            <a:xfrm>
              <a:off x="13071476" y="2506663"/>
              <a:ext cx="357188" cy="358775"/>
            </a:xfrm>
            <a:custGeom>
              <a:avLst/>
              <a:gdLst>
                <a:gd name="T0" fmla="*/ 115 w 225"/>
                <a:gd name="T1" fmla="*/ 0 h 226"/>
                <a:gd name="T2" fmla="*/ 225 w 225"/>
                <a:gd name="T3" fmla="*/ 112 h 226"/>
                <a:gd name="T4" fmla="*/ 112 w 225"/>
                <a:gd name="T5" fmla="*/ 226 h 226"/>
                <a:gd name="T6" fmla="*/ 0 w 225"/>
                <a:gd name="T7" fmla="*/ 114 h 226"/>
                <a:gd name="T8" fmla="*/ 115 w 225"/>
                <a:gd name="T9" fmla="*/ 0 h 226"/>
              </a:gdLst>
              <a:ahLst/>
              <a:cxnLst>
                <a:cxn ang="0">
                  <a:pos x="T0" y="T1"/>
                </a:cxn>
                <a:cxn ang="0">
                  <a:pos x="T2" y="T3"/>
                </a:cxn>
                <a:cxn ang="0">
                  <a:pos x="T4" y="T5"/>
                </a:cxn>
                <a:cxn ang="0">
                  <a:pos x="T6" y="T7"/>
                </a:cxn>
                <a:cxn ang="0">
                  <a:pos x="T8" y="T9"/>
                </a:cxn>
              </a:cxnLst>
              <a:rect l="0" t="0" r="r" b="b"/>
              <a:pathLst>
                <a:path w="225" h="226">
                  <a:moveTo>
                    <a:pt x="115" y="0"/>
                  </a:moveTo>
                  <a:lnTo>
                    <a:pt x="225" y="112"/>
                  </a:lnTo>
                  <a:lnTo>
                    <a:pt x="112" y="226"/>
                  </a:lnTo>
                  <a:lnTo>
                    <a:pt x="0" y="114"/>
                  </a:lnTo>
                  <a:lnTo>
                    <a:pt x="11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7" name="Freeform 1802"/>
            <p:cNvSpPr>
              <a:spLocks/>
            </p:cNvSpPr>
            <p:nvPr/>
          </p:nvSpPr>
          <p:spPr bwMode="auto">
            <a:xfrm>
              <a:off x="12842876" y="2290763"/>
              <a:ext cx="331788" cy="317500"/>
            </a:xfrm>
            <a:custGeom>
              <a:avLst/>
              <a:gdLst>
                <a:gd name="T0" fmla="*/ 62 w 209"/>
                <a:gd name="T1" fmla="*/ 0 h 200"/>
                <a:gd name="T2" fmla="*/ 120 w 209"/>
                <a:gd name="T3" fmla="*/ 57 h 200"/>
                <a:gd name="T4" fmla="*/ 124 w 209"/>
                <a:gd name="T5" fmla="*/ 58 h 200"/>
                <a:gd name="T6" fmla="*/ 125 w 209"/>
                <a:gd name="T7" fmla="*/ 57 h 200"/>
                <a:gd name="T8" fmla="*/ 124 w 209"/>
                <a:gd name="T9" fmla="*/ 53 h 200"/>
                <a:gd name="T10" fmla="*/ 96 w 209"/>
                <a:gd name="T11" fmla="*/ 24 h 200"/>
                <a:gd name="T12" fmla="*/ 93 w 209"/>
                <a:gd name="T13" fmla="*/ 17 h 200"/>
                <a:gd name="T14" fmla="*/ 97 w 209"/>
                <a:gd name="T15" fmla="*/ 11 h 200"/>
                <a:gd name="T16" fmla="*/ 103 w 209"/>
                <a:gd name="T17" fmla="*/ 8 h 200"/>
                <a:gd name="T18" fmla="*/ 110 w 209"/>
                <a:gd name="T19" fmla="*/ 10 h 200"/>
                <a:gd name="T20" fmla="*/ 164 w 209"/>
                <a:gd name="T21" fmla="*/ 62 h 200"/>
                <a:gd name="T22" fmla="*/ 165 w 209"/>
                <a:gd name="T23" fmla="*/ 63 h 200"/>
                <a:gd name="T24" fmla="*/ 184 w 209"/>
                <a:gd name="T25" fmla="*/ 81 h 200"/>
                <a:gd name="T26" fmla="*/ 186 w 209"/>
                <a:gd name="T27" fmla="*/ 82 h 200"/>
                <a:gd name="T28" fmla="*/ 187 w 209"/>
                <a:gd name="T29" fmla="*/ 84 h 200"/>
                <a:gd name="T30" fmla="*/ 209 w 209"/>
                <a:gd name="T31" fmla="*/ 122 h 200"/>
                <a:gd name="T32" fmla="*/ 120 w 209"/>
                <a:gd name="T33" fmla="*/ 199 h 200"/>
                <a:gd name="T34" fmla="*/ 94 w 209"/>
                <a:gd name="T35" fmla="*/ 190 h 200"/>
                <a:gd name="T36" fmla="*/ 81 w 209"/>
                <a:gd name="T37" fmla="*/ 183 h 200"/>
                <a:gd name="T38" fmla="*/ 63 w 209"/>
                <a:gd name="T39" fmla="*/ 171 h 200"/>
                <a:gd name="T40" fmla="*/ 47 w 209"/>
                <a:gd name="T41" fmla="*/ 163 h 200"/>
                <a:gd name="T42" fmla="*/ 30 w 209"/>
                <a:gd name="T43" fmla="*/ 152 h 200"/>
                <a:gd name="T44" fmla="*/ 26 w 209"/>
                <a:gd name="T45" fmla="*/ 142 h 200"/>
                <a:gd name="T46" fmla="*/ 30 w 209"/>
                <a:gd name="T47" fmla="*/ 137 h 200"/>
                <a:gd name="T48" fmla="*/ 46 w 209"/>
                <a:gd name="T49" fmla="*/ 135 h 200"/>
                <a:gd name="T50" fmla="*/ 67 w 209"/>
                <a:gd name="T51" fmla="*/ 142 h 200"/>
                <a:gd name="T52" fmla="*/ 7 w 209"/>
                <a:gd name="T53" fmla="*/ 79 h 200"/>
                <a:gd name="T54" fmla="*/ 0 w 209"/>
                <a:gd name="T55" fmla="*/ 62 h 200"/>
                <a:gd name="T56" fmla="*/ 11 w 209"/>
                <a:gd name="T57" fmla="*/ 51 h 200"/>
                <a:gd name="T58" fmla="*/ 28 w 209"/>
                <a:gd name="T59" fmla="*/ 57 h 200"/>
                <a:gd name="T60" fmla="*/ 76 w 209"/>
                <a:gd name="T61" fmla="*/ 104 h 200"/>
                <a:gd name="T62" fmla="*/ 80 w 209"/>
                <a:gd name="T63" fmla="*/ 104 h 200"/>
                <a:gd name="T64" fmla="*/ 80 w 209"/>
                <a:gd name="T65" fmla="*/ 102 h 200"/>
                <a:gd name="T66" fmla="*/ 14 w 209"/>
                <a:gd name="T67" fmla="*/ 35 h 200"/>
                <a:gd name="T68" fmla="*/ 8 w 209"/>
                <a:gd name="T69" fmla="*/ 20 h 200"/>
                <a:gd name="T70" fmla="*/ 19 w 209"/>
                <a:gd name="T71" fmla="*/ 10 h 200"/>
                <a:gd name="T72" fmla="*/ 34 w 209"/>
                <a:gd name="T73" fmla="*/ 16 h 200"/>
                <a:gd name="T74" fmla="*/ 101 w 209"/>
                <a:gd name="T75" fmla="*/ 81 h 200"/>
                <a:gd name="T76" fmla="*/ 103 w 209"/>
                <a:gd name="T77" fmla="*/ 81 h 200"/>
                <a:gd name="T78" fmla="*/ 103 w 209"/>
                <a:gd name="T79" fmla="*/ 79 h 200"/>
                <a:gd name="T80" fmla="*/ 50 w 209"/>
                <a:gd name="T81" fmla="*/ 24 h 200"/>
                <a:gd name="T82" fmla="*/ 45 w 209"/>
                <a:gd name="T83" fmla="*/ 10 h 200"/>
                <a:gd name="T84" fmla="*/ 53 w 209"/>
                <a:gd name="T8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200">
                  <a:moveTo>
                    <a:pt x="53" y="0"/>
                  </a:moveTo>
                  <a:lnTo>
                    <a:pt x="62" y="0"/>
                  </a:lnTo>
                  <a:lnTo>
                    <a:pt x="68" y="5"/>
                  </a:lnTo>
                  <a:lnTo>
                    <a:pt x="120" y="57"/>
                  </a:lnTo>
                  <a:lnTo>
                    <a:pt x="122" y="58"/>
                  </a:lnTo>
                  <a:lnTo>
                    <a:pt x="124" y="58"/>
                  </a:lnTo>
                  <a:lnTo>
                    <a:pt x="125" y="58"/>
                  </a:lnTo>
                  <a:lnTo>
                    <a:pt x="125" y="57"/>
                  </a:lnTo>
                  <a:lnTo>
                    <a:pt x="125" y="56"/>
                  </a:lnTo>
                  <a:lnTo>
                    <a:pt x="124" y="53"/>
                  </a:lnTo>
                  <a:lnTo>
                    <a:pt x="98" y="28"/>
                  </a:lnTo>
                  <a:lnTo>
                    <a:pt x="96" y="24"/>
                  </a:lnTo>
                  <a:lnTo>
                    <a:pt x="94" y="20"/>
                  </a:lnTo>
                  <a:lnTo>
                    <a:pt x="93" y="17"/>
                  </a:lnTo>
                  <a:lnTo>
                    <a:pt x="94" y="14"/>
                  </a:lnTo>
                  <a:lnTo>
                    <a:pt x="97" y="11"/>
                  </a:lnTo>
                  <a:lnTo>
                    <a:pt x="99" y="10"/>
                  </a:lnTo>
                  <a:lnTo>
                    <a:pt x="103" y="8"/>
                  </a:lnTo>
                  <a:lnTo>
                    <a:pt x="107" y="8"/>
                  </a:lnTo>
                  <a:lnTo>
                    <a:pt x="110" y="10"/>
                  </a:lnTo>
                  <a:lnTo>
                    <a:pt x="114" y="12"/>
                  </a:lnTo>
                  <a:lnTo>
                    <a:pt x="164" y="62"/>
                  </a:lnTo>
                  <a:lnTo>
                    <a:pt x="164" y="62"/>
                  </a:lnTo>
                  <a:lnTo>
                    <a:pt x="165" y="63"/>
                  </a:lnTo>
                  <a:lnTo>
                    <a:pt x="167" y="64"/>
                  </a:lnTo>
                  <a:lnTo>
                    <a:pt x="184" y="81"/>
                  </a:lnTo>
                  <a:lnTo>
                    <a:pt x="184" y="82"/>
                  </a:lnTo>
                  <a:lnTo>
                    <a:pt x="186" y="82"/>
                  </a:lnTo>
                  <a:lnTo>
                    <a:pt x="186" y="84"/>
                  </a:lnTo>
                  <a:lnTo>
                    <a:pt x="187" y="84"/>
                  </a:lnTo>
                  <a:lnTo>
                    <a:pt x="199" y="102"/>
                  </a:lnTo>
                  <a:lnTo>
                    <a:pt x="209" y="122"/>
                  </a:lnTo>
                  <a:lnTo>
                    <a:pt x="130" y="200"/>
                  </a:lnTo>
                  <a:lnTo>
                    <a:pt x="120" y="199"/>
                  </a:lnTo>
                  <a:lnTo>
                    <a:pt x="108" y="195"/>
                  </a:lnTo>
                  <a:lnTo>
                    <a:pt x="94" y="190"/>
                  </a:lnTo>
                  <a:lnTo>
                    <a:pt x="90" y="187"/>
                  </a:lnTo>
                  <a:lnTo>
                    <a:pt x="81" y="183"/>
                  </a:lnTo>
                  <a:lnTo>
                    <a:pt x="71" y="177"/>
                  </a:lnTo>
                  <a:lnTo>
                    <a:pt x="63" y="171"/>
                  </a:lnTo>
                  <a:lnTo>
                    <a:pt x="54" y="166"/>
                  </a:lnTo>
                  <a:lnTo>
                    <a:pt x="47" y="163"/>
                  </a:lnTo>
                  <a:lnTo>
                    <a:pt x="37" y="158"/>
                  </a:lnTo>
                  <a:lnTo>
                    <a:pt x="30" y="152"/>
                  </a:lnTo>
                  <a:lnTo>
                    <a:pt x="26" y="146"/>
                  </a:lnTo>
                  <a:lnTo>
                    <a:pt x="26" y="142"/>
                  </a:lnTo>
                  <a:lnTo>
                    <a:pt x="28" y="138"/>
                  </a:lnTo>
                  <a:lnTo>
                    <a:pt x="30" y="137"/>
                  </a:lnTo>
                  <a:lnTo>
                    <a:pt x="36" y="135"/>
                  </a:lnTo>
                  <a:lnTo>
                    <a:pt x="46" y="135"/>
                  </a:lnTo>
                  <a:lnTo>
                    <a:pt x="57" y="138"/>
                  </a:lnTo>
                  <a:lnTo>
                    <a:pt x="67" y="142"/>
                  </a:lnTo>
                  <a:lnTo>
                    <a:pt x="73" y="144"/>
                  </a:lnTo>
                  <a:lnTo>
                    <a:pt x="7" y="79"/>
                  </a:lnTo>
                  <a:lnTo>
                    <a:pt x="1" y="70"/>
                  </a:lnTo>
                  <a:lnTo>
                    <a:pt x="0" y="62"/>
                  </a:lnTo>
                  <a:lnTo>
                    <a:pt x="3" y="54"/>
                  </a:lnTo>
                  <a:lnTo>
                    <a:pt x="11" y="51"/>
                  </a:lnTo>
                  <a:lnTo>
                    <a:pt x="20" y="52"/>
                  </a:lnTo>
                  <a:lnTo>
                    <a:pt x="28" y="57"/>
                  </a:lnTo>
                  <a:lnTo>
                    <a:pt x="75" y="103"/>
                  </a:lnTo>
                  <a:lnTo>
                    <a:pt x="76" y="104"/>
                  </a:lnTo>
                  <a:lnTo>
                    <a:pt x="79" y="105"/>
                  </a:lnTo>
                  <a:lnTo>
                    <a:pt x="80" y="104"/>
                  </a:lnTo>
                  <a:lnTo>
                    <a:pt x="80" y="103"/>
                  </a:lnTo>
                  <a:lnTo>
                    <a:pt x="80" y="102"/>
                  </a:lnTo>
                  <a:lnTo>
                    <a:pt x="79" y="101"/>
                  </a:lnTo>
                  <a:lnTo>
                    <a:pt x="14" y="35"/>
                  </a:lnTo>
                  <a:lnTo>
                    <a:pt x="9" y="28"/>
                  </a:lnTo>
                  <a:lnTo>
                    <a:pt x="8" y="20"/>
                  </a:lnTo>
                  <a:lnTo>
                    <a:pt x="12" y="13"/>
                  </a:lnTo>
                  <a:lnTo>
                    <a:pt x="19" y="10"/>
                  </a:lnTo>
                  <a:lnTo>
                    <a:pt x="26" y="11"/>
                  </a:lnTo>
                  <a:lnTo>
                    <a:pt x="34" y="16"/>
                  </a:lnTo>
                  <a:lnTo>
                    <a:pt x="99" y="80"/>
                  </a:lnTo>
                  <a:lnTo>
                    <a:pt x="101" y="81"/>
                  </a:lnTo>
                  <a:lnTo>
                    <a:pt x="102" y="81"/>
                  </a:lnTo>
                  <a:lnTo>
                    <a:pt x="103" y="81"/>
                  </a:lnTo>
                  <a:lnTo>
                    <a:pt x="103" y="80"/>
                  </a:lnTo>
                  <a:lnTo>
                    <a:pt x="103" y="79"/>
                  </a:lnTo>
                  <a:lnTo>
                    <a:pt x="102" y="76"/>
                  </a:lnTo>
                  <a:lnTo>
                    <a:pt x="50" y="24"/>
                  </a:lnTo>
                  <a:lnTo>
                    <a:pt x="45" y="17"/>
                  </a:lnTo>
                  <a:lnTo>
                    <a:pt x="45" y="10"/>
                  </a:lnTo>
                  <a:lnTo>
                    <a:pt x="47" y="3"/>
                  </a:lnTo>
                  <a:lnTo>
                    <a:pt x="5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8" name="Freeform 1803"/>
            <p:cNvSpPr>
              <a:spLocks/>
            </p:cNvSpPr>
            <p:nvPr/>
          </p:nvSpPr>
          <p:spPr bwMode="auto">
            <a:xfrm>
              <a:off x="12322176" y="1758950"/>
              <a:ext cx="192088" cy="190500"/>
            </a:xfrm>
            <a:custGeom>
              <a:avLst/>
              <a:gdLst>
                <a:gd name="T0" fmla="*/ 103 w 121"/>
                <a:gd name="T1" fmla="*/ 0 h 120"/>
                <a:gd name="T2" fmla="*/ 121 w 121"/>
                <a:gd name="T3" fmla="*/ 18 h 120"/>
                <a:gd name="T4" fmla="*/ 19 w 121"/>
                <a:gd name="T5" fmla="*/ 120 h 120"/>
                <a:gd name="T6" fmla="*/ 0 w 121"/>
                <a:gd name="T7" fmla="*/ 102 h 120"/>
                <a:gd name="T8" fmla="*/ 103 w 121"/>
                <a:gd name="T9" fmla="*/ 0 h 120"/>
              </a:gdLst>
              <a:ahLst/>
              <a:cxnLst>
                <a:cxn ang="0">
                  <a:pos x="T0" y="T1"/>
                </a:cxn>
                <a:cxn ang="0">
                  <a:pos x="T2" y="T3"/>
                </a:cxn>
                <a:cxn ang="0">
                  <a:pos x="T4" y="T5"/>
                </a:cxn>
                <a:cxn ang="0">
                  <a:pos x="T6" y="T7"/>
                </a:cxn>
                <a:cxn ang="0">
                  <a:pos x="T8" y="T9"/>
                </a:cxn>
              </a:cxnLst>
              <a:rect l="0" t="0" r="r" b="b"/>
              <a:pathLst>
                <a:path w="121" h="120">
                  <a:moveTo>
                    <a:pt x="103" y="0"/>
                  </a:moveTo>
                  <a:lnTo>
                    <a:pt x="121" y="18"/>
                  </a:lnTo>
                  <a:lnTo>
                    <a:pt x="19" y="120"/>
                  </a:lnTo>
                  <a:lnTo>
                    <a:pt x="0" y="102"/>
                  </a:lnTo>
                  <a:lnTo>
                    <a:pt x="10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79" name="Freeform 1804"/>
            <p:cNvSpPr>
              <a:spLocks/>
            </p:cNvSpPr>
            <p:nvPr/>
          </p:nvSpPr>
          <p:spPr bwMode="auto">
            <a:xfrm>
              <a:off x="12126914" y="1562100"/>
              <a:ext cx="357188" cy="355600"/>
            </a:xfrm>
            <a:custGeom>
              <a:avLst/>
              <a:gdLst>
                <a:gd name="T0" fmla="*/ 113 w 225"/>
                <a:gd name="T1" fmla="*/ 0 h 224"/>
                <a:gd name="T2" fmla="*/ 225 w 225"/>
                <a:gd name="T3" fmla="*/ 111 h 224"/>
                <a:gd name="T4" fmla="*/ 110 w 225"/>
                <a:gd name="T5" fmla="*/ 224 h 224"/>
                <a:gd name="T6" fmla="*/ 0 w 225"/>
                <a:gd name="T7" fmla="*/ 114 h 224"/>
                <a:gd name="T8" fmla="*/ 113 w 225"/>
                <a:gd name="T9" fmla="*/ 0 h 224"/>
              </a:gdLst>
              <a:ahLst/>
              <a:cxnLst>
                <a:cxn ang="0">
                  <a:pos x="T0" y="T1"/>
                </a:cxn>
                <a:cxn ang="0">
                  <a:pos x="T2" y="T3"/>
                </a:cxn>
                <a:cxn ang="0">
                  <a:pos x="T4" y="T5"/>
                </a:cxn>
                <a:cxn ang="0">
                  <a:pos x="T6" y="T7"/>
                </a:cxn>
                <a:cxn ang="0">
                  <a:pos x="T8" y="T9"/>
                </a:cxn>
              </a:cxnLst>
              <a:rect l="0" t="0" r="r" b="b"/>
              <a:pathLst>
                <a:path w="225" h="224">
                  <a:moveTo>
                    <a:pt x="113" y="0"/>
                  </a:moveTo>
                  <a:lnTo>
                    <a:pt x="225" y="111"/>
                  </a:lnTo>
                  <a:lnTo>
                    <a:pt x="110" y="224"/>
                  </a:lnTo>
                  <a:lnTo>
                    <a:pt x="0" y="114"/>
                  </a:lnTo>
                  <a:lnTo>
                    <a:pt x="11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sp>
          <p:nvSpPr>
            <p:cNvPr id="180" name="Freeform 1805"/>
            <p:cNvSpPr>
              <a:spLocks/>
            </p:cNvSpPr>
            <p:nvPr/>
          </p:nvSpPr>
          <p:spPr bwMode="auto">
            <a:xfrm>
              <a:off x="12380914" y="1816100"/>
              <a:ext cx="331788" cy="320675"/>
            </a:xfrm>
            <a:custGeom>
              <a:avLst/>
              <a:gdLst>
                <a:gd name="T0" fmla="*/ 89 w 209"/>
                <a:gd name="T1" fmla="*/ 2 h 202"/>
                <a:gd name="T2" fmla="*/ 114 w 209"/>
                <a:gd name="T3" fmla="*/ 11 h 202"/>
                <a:gd name="T4" fmla="*/ 128 w 209"/>
                <a:gd name="T5" fmla="*/ 18 h 202"/>
                <a:gd name="T6" fmla="*/ 146 w 209"/>
                <a:gd name="T7" fmla="*/ 29 h 202"/>
                <a:gd name="T8" fmla="*/ 162 w 209"/>
                <a:gd name="T9" fmla="*/ 39 h 202"/>
                <a:gd name="T10" fmla="*/ 179 w 209"/>
                <a:gd name="T11" fmla="*/ 50 h 202"/>
                <a:gd name="T12" fmla="*/ 183 w 209"/>
                <a:gd name="T13" fmla="*/ 58 h 202"/>
                <a:gd name="T14" fmla="*/ 179 w 209"/>
                <a:gd name="T15" fmla="*/ 64 h 202"/>
                <a:gd name="T16" fmla="*/ 163 w 209"/>
                <a:gd name="T17" fmla="*/ 66 h 202"/>
                <a:gd name="T18" fmla="*/ 142 w 209"/>
                <a:gd name="T19" fmla="*/ 60 h 202"/>
                <a:gd name="T20" fmla="*/ 202 w 209"/>
                <a:gd name="T21" fmla="*/ 123 h 202"/>
                <a:gd name="T22" fmla="*/ 209 w 209"/>
                <a:gd name="T23" fmla="*/ 140 h 202"/>
                <a:gd name="T24" fmla="*/ 198 w 209"/>
                <a:gd name="T25" fmla="*/ 151 h 202"/>
                <a:gd name="T26" fmla="*/ 181 w 209"/>
                <a:gd name="T27" fmla="*/ 145 h 202"/>
                <a:gd name="T28" fmla="*/ 133 w 209"/>
                <a:gd name="T29" fmla="*/ 96 h 202"/>
                <a:gd name="T30" fmla="*/ 129 w 209"/>
                <a:gd name="T31" fmla="*/ 96 h 202"/>
                <a:gd name="T32" fmla="*/ 129 w 209"/>
                <a:gd name="T33" fmla="*/ 100 h 202"/>
                <a:gd name="T34" fmla="*/ 195 w 209"/>
                <a:gd name="T35" fmla="*/ 165 h 202"/>
                <a:gd name="T36" fmla="*/ 201 w 209"/>
                <a:gd name="T37" fmla="*/ 181 h 202"/>
                <a:gd name="T38" fmla="*/ 190 w 209"/>
                <a:gd name="T39" fmla="*/ 191 h 202"/>
                <a:gd name="T40" fmla="*/ 175 w 209"/>
                <a:gd name="T41" fmla="*/ 186 h 202"/>
                <a:gd name="T42" fmla="*/ 108 w 209"/>
                <a:gd name="T43" fmla="*/ 120 h 202"/>
                <a:gd name="T44" fmla="*/ 106 w 209"/>
                <a:gd name="T45" fmla="*/ 120 h 202"/>
                <a:gd name="T46" fmla="*/ 106 w 209"/>
                <a:gd name="T47" fmla="*/ 123 h 202"/>
                <a:gd name="T48" fmla="*/ 159 w 209"/>
                <a:gd name="T49" fmla="*/ 177 h 202"/>
                <a:gd name="T50" fmla="*/ 164 w 209"/>
                <a:gd name="T51" fmla="*/ 192 h 202"/>
                <a:gd name="T52" fmla="*/ 155 w 209"/>
                <a:gd name="T53" fmla="*/ 202 h 202"/>
                <a:gd name="T54" fmla="*/ 141 w 209"/>
                <a:gd name="T55" fmla="*/ 197 h 202"/>
                <a:gd name="T56" fmla="*/ 87 w 209"/>
                <a:gd name="T57" fmla="*/ 143 h 202"/>
                <a:gd name="T58" fmla="*/ 84 w 209"/>
                <a:gd name="T59" fmla="*/ 143 h 202"/>
                <a:gd name="T60" fmla="*/ 84 w 209"/>
                <a:gd name="T61" fmla="*/ 146 h 202"/>
                <a:gd name="T62" fmla="*/ 111 w 209"/>
                <a:gd name="T63" fmla="*/ 174 h 202"/>
                <a:gd name="T64" fmla="*/ 114 w 209"/>
                <a:gd name="T65" fmla="*/ 180 h 202"/>
                <a:gd name="T66" fmla="*/ 114 w 209"/>
                <a:gd name="T67" fmla="*/ 187 h 202"/>
                <a:gd name="T68" fmla="*/ 110 w 209"/>
                <a:gd name="T69" fmla="*/ 192 h 202"/>
                <a:gd name="T70" fmla="*/ 102 w 209"/>
                <a:gd name="T71" fmla="*/ 193 h 202"/>
                <a:gd name="T72" fmla="*/ 95 w 209"/>
                <a:gd name="T73" fmla="*/ 190 h 202"/>
                <a:gd name="T74" fmla="*/ 45 w 209"/>
                <a:gd name="T75" fmla="*/ 140 h 202"/>
                <a:gd name="T76" fmla="*/ 42 w 209"/>
                <a:gd name="T77" fmla="*/ 136 h 202"/>
                <a:gd name="T78" fmla="*/ 25 w 209"/>
                <a:gd name="T79" fmla="*/ 119 h 202"/>
                <a:gd name="T80" fmla="*/ 23 w 209"/>
                <a:gd name="T81" fmla="*/ 118 h 202"/>
                <a:gd name="T82" fmla="*/ 10 w 209"/>
                <a:gd name="T83" fmla="*/ 100 h 202"/>
                <a:gd name="T84" fmla="*/ 79 w 209"/>
                <a:gd name="T8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202">
                  <a:moveTo>
                    <a:pt x="79" y="0"/>
                  </a:moveTo>
                  <a:lnTo>
                    <a:pt x="89" y="2"/>
                  </a:lnTo>
                  <a:lnTo>
                    <a:pt x="101" y="5"/>
                  </a:lnTo>
                  <a:lnTo>
                    <a:pt x="114" y="11"/>
                  </a:lnTo>
                  <a:lnTo>
                    <a:pt x="119" y="13"/>
                  </a:lnTo>
                  <a:lnTo>
                    <a:pt x="128" y="18"/>
                  </a:lnTo>
                  <a:lnTo>
                    <a:pt x="138" y="24"/>
                  </a:lnTo>
                  <a:lnTo>
                    <a:pt x="146" y="29"/>
                  </a:lnTo>
                  <a:lnTo>
                    <a:pt x="155" y="34"/>
                  </a:lnTo>
                  <a:lnTo>
                    <a:pt x="162" y="39"/>
                  </a:lnTo>
                  <a:lnTo>
                    <a:pt x="172" y="44"/>
                  </a:lnTo>
                  <a:lnTo>
                    <a:pt x="179" y="50"/>
                  </a:lnTo>
                  <a:lnTo>
                    <a:pt x="183" y="55"/>
                  </a:lnTo>
                  <a:lnTo>
                    <a:pt x="183" y="58"/>
                  </a:lnTo>
                  <a:lnTo>
                    <a:pt x="181" y="62"/>
                  </a:lnTo>
                  <a:lnTo>
                    <a:pt x="179" y="64"/>
                  </a:lnTo>
                  <a:lnTo>
                    <a:pt x="173" y="67"/>
                  </a:lnTo>
                  <a:lnTo>
                    <a:pt x="163" y="66"/>
                  </a:lnTo>
                  <a:lnTo>
                    <a:pt x="152" y="63"/>
                  </a:lnTo>
                  <a:lnTo>
                    <a:pt x="142" y="60"/>
                  </a:lnTo>
                  <a:lnTo>
                    <a:pt x="136" y="56"/>
                  </a:lnTo>
                  <a:lnTo>
                    <a:pt x="202" y="123"/>
                  </a:lnTo>
                  <a:lnTo>
                    <a:pt x="208" y="131"/>
                  </a:lnTo>
                  <a:lnTo>
                    <a:pt x="209" y="140"/>
                  </a:lnTo>
                  <a:lnTo>
                    <a:pt x="206" y="146"/>
                  </a:lnTo>
                  <a:lnTo>
                    <a:pt x="198" y="151"/>
                  </a:lnTo>
                  <a:lnTo>
                    <a:pt x="189" y="149"/>
                  </a:lnTo>
                  <a:lnTo>
                    <a:pt x="181" y="145"/>
                  </a:lnTo>
                  <a:lnTo>
                    <a:pt x="134" y="97"/>
                  </a:lnTo>
                  <a:lnTo>
                    <a:pt x="133" y="96"/>
                  </a:lnTo>
                  <a:lnTo>
                    <a:pt x="130" y="96"/>
                  </a:lnTo>
                  <a:lnTo>
                    <a:pt x="129" y="96"/>
                  </a:lnTo>
                  <a:lnTo>
                    <a:pt x="129" y="97"/>
                  </a:lnTo>
                  <a:lnTo>
                    <a:pt x="129" y="100"/>
                  </a:lnTo>
                  <a:lnTo>
                    <a:pt x="130" y="101"/>
                  </a:lnTo>
                  <a:lnTo>
                    <a:pt x="195" y="165"/>
                  </a:lnTo>
                  <a:lnTo>
                    <a:pt x="200" y="173"/>
                  </a:lnTo>
                  <a:lnTo>
                    <a:pt x="201" y="181"/>
                  </a:lnTo>
                  <a:lnTo>
                    <a:pt x="197" y="188"/>
                  </a:lnTo>
                  <a:lnTo>
                    <a:pt x="190" y="191"/>
                  </a:lnTo>
                  <a:lnTo>
                    <a:pt x="183" y="191"/>
                  </a:lnTo>
                  <a:lnTo>
                    <a:pt x="175" y="186"/>
                  </a:lnTo>
                  <a:lnTo>
                    <a:pt x="110" y="121"/>
                  </a:lnTo>
                  <a:lnTo>
                    <a:pt x="108" y="120"/>
                  </a:lnTo>
                  <a:lnTo>
                    <a:pt x="107" y="120"/>
                  </a:lnTo>
                  <a:lnTo>
                    <a:pt x="106" y="120"/>
                  </a:lnTo>
                  <a:lnTo>
                    <a:pt x="106" y="121"/>
                  </a:lnTo>
                  <a:lnTo>
                    <a:pt x="106" y="123"/>
                  </a:lnTo>
                  <a:lnTo>
                    <a:pt x="107" y="125"/>
                  </a:lnTo>
                  <a:lnTo>
                    <a:pt x="159" y="177"/>
                  </a:lnTo>
                  <a:lnTo>
                    <a:pt x="164" y="185"/>
                  </a:lnTo>
                  <a:lnTo>
                    <a:pt x="164" y="192"/>
                  </a:lnTo>
                  <a:lnTo>
                    <a:pt x="162" y="198"/>
                  </a:lnTo>
                  <a:lnTo>
                    <a:pt x="155" y="202"/>
                  </a:lnTo>
                  <a:lnTo>
                    <a:pt x="147" y="200"/>
                  </a:lnTo>
                  <a:lnTo>
                    <a:pt x="141" y="197"/>
                  </a:lnTo>
                  <a:lnTo>
                    <a:pt x="89" y="145"/>
                  </a:lnTo>
                  <a:lnTo>
                    <a:pt x="87" y="143"/>
                  </a:lnTo>
                  <a:lnTo>
                    <a:pt x="85" y="142"/>
                  </a:lnTo>
                  <a:lnTo>
                    <a:pt x="84" y="143"/>
                  </a:lnTo>
                  <a:lnTo>
                    <a:pt x="84" y="145"/>
                  </a:lnTo>
                  <a:lnTo>
                    <a:pt x="84" y="146"/>
                  </a:lnTo>
                  <a:lnTo>
                    <a:pt x="85" y="147"/>
                  </a:lnTo>
                  <a:lnTo>
                    <a:pt x="111" y="174"/>
                  </a:lnTo>
                  <a:lnTo>
                    <a:pt x="113" y="176"/>
                  </a:lnTo>
                  <a:lnTo>
                    <a:pt x="114" y="180"/>
                  </a:lnTo>
                  <a:lnTo>
                    <a:pt x="114" y="183"/>
                  </a:lnTo>
                  <a:lnTo>
                    <a:pt x="114" y="187"/>
                  </a:lnTo>
                  <a:lnTo>
                    <a:pt x="112" y="190"/>
                  </a:lnTo>
                  <a:lnTo>
                    <a:pt x="110" y="192"/>
                  </a:lnTo>
                  <a:lnTo>
                    <a:pt x="106" y="193"/>
                  </a:lnTo>
                  <a:lnTo>
                    <a:pt x="102" y="193"/>
                  </a:lnTo>
                  <a:lnTo>
                    <a:pt x="99" y="192"/>
                  </a:lnTo>
                  <a:lnTo>
                    <a:pt x="95" y="190"/>
                  </a:lnTo>
                  <a:lnTo>
                    <a:pt x="45" y="140"/>
                  </a:lnTo>
                  <a:lnTo>
                    <a:pt x="45" y="140"/>
                  </a:lnTo>
                  <a:lnTo>
                    <a:pt x="44" y="138"/>
                  </a:lnTo>
                  <a:lnTo>
                    <a:pt x="42" y="136"/>
                  </a:lnTo>
                  <a:lnTo>
                    <a:pt x="25" y="119"/>
                  </a:lnTo>
                  <a:lnTo>
                    <a:pt x="25" y="119"/>
                  </a:lnTo>
                  <a:lnTo>
                    <a:pt x="23" y="118"/>
                  </a:lnTo>
                  <a:lnTo>
                    <a:pt x="23" y="118"/>
                  </a:lnTo>
                  <a:lnTo>
                    <a:pt x="22" y="118"/>
                  </a:lnTo>
                  <a:lnTo>
                    <a:pt x="10" y="100"/>
                  </a:lnTo>
                  <a:lnTo>
                    <a:pt x="0" y="79"/>
                  </a:lnTo>
                  <a:lnTo>
                    <a:pt x="7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600" dirty="0">
                <a:solidFill>
                  <a:srgbClr val="000000"/>
                </a:solidFill>
                <a:latin typeface="Arial" charset="0"/>
                <a:cs typeface="Arial" charset="0"/>
              </a:endParaRPr>
            </a:p>
          </p:txBody>
        </p:sp>
      </p:grpSp>
      <p:pic>
        <p:nvPicPr>
          <p:cNvPr id="181" name="Picture 1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224" y="4248516"/>
            <a:ext cx="411145" cy="411145"/>
          </a:xfrm>
          <a:prstGeom prst="rect">
            <a:avLst/>
          </a:prstGeom>
        </p:spPr>
      </p:pic>
      <p:grpSp>
        <p:nvGrpSpPr>
          <p:cNvPr id="150" name="Group 149"/>
          <p:cNvGrpSpPr/>
          <p:nvPr/>
        </p:nvGrpSpPr>
        <p:grpSpPr>
          <a:xfrm>
            <a:off x="6345386" y="1609091"/>
            <a:ext cx="5139626" cy="822960"/>
            <a:chOff x="4894647" y="1781799"/>
            <a:chExt cx="5139626" cy="822960"/>
          </a:xfrm>
        </p:grpSpPr>
        <p:sp>
          <p:nvSpPr>
            <p:cNvPr id="151" name="Rectangle 150"/>
            <p:cNvSpPr/>
            <p:nvPr/>
          </p:nvSpPr>
          <p:spPr>
            <a:xfrm>
              <a:off x="5758641" y="1916601"/>
              <a:ext cx="4275632" cy="685059"/>
            </a:xfrm>
            <a:prstGeom prst="rect">
              <a:avLst/>
            </a:prstGeom>
          </p:spPr>
          <p:txBody>
            <a:bodyPr wrap="square">
              <a:spAutoFit/>
            </a:bodyPr>
            <a:lstStyle/>
            <a:p>
              <a:pPr marL="0" marR="0" lvl="0" indent="0" defTabSz="914400" eaLnBrk="1" fontAlgn="base"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Provides a clear objective and the context to achieve it.</a:t>
              </a:r>
            </a:p>
          </p:txBody>
        </p:sp>
        <p:grpSp>
          <p:nvGrpSpPr>
            <p:cNvPr id="152" name="Group 151"/>
            <p:cNvGrpSpPr/>
            <p:nvPr/>
          </p:nvGrpSpPr>
          <p:grpSpPr>
            <a:xfrm>
              <a:off x="4894647" y="1781799"/>
              <a:ext cx="822960" cy="822960"/>
              <a:chOff x="4916305" y="1760119"/>
              <a:chExt cx="822960" cy="822960"/>
            </a:xfrm>
          </p:grpSpPr>
          <p:sp>
            <p:nvSpPr>
              <p:cNvPr id="153" name="Oval 152"/>
              <p:cNvSpPr/>
              <p:nvPr/>
            </p:nvSpPr>
            <p:spPr>
              <a:xfrm>
                <a:off x="4916305" y="1760119"/>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54" name="Picture 1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4196" y="1957120"/>
                <a:ext cx="551089" cy="449740"/>
              </a:xfrm>
              <a:prstGeom prst="rect">
                <a:avLst/>
              </a:prstGeom>
            </p:spPr>
          </p:pic>
        </p:grpSp>
      </p:grpSp>
      <p:grpSp>
        <p:nvGrpSpPr>
          <p:cNvPr id="160" name="Group 159"/>
          <p:cNvGrpSpPr/>
          <p:nvPr/>
        </p:nvGrpSpPr>
        <p:grpSpPr>
          <a:xfrm>
            <a:off x="6353637" y="2816508"/>
            <a:ext cx="5131375" cy="822960"/>
            <a:chOff x="466125" y="2989216"/>
            <a:chExt cx="5131375" cy="822960"/>
          </a:xfrm>
        </p:grpSpPr>
        <p:sp>
          <p:nvSpPr>
            <p:cNvPr id="161" name="Rectangle 160"/>
            <p:cNvSpPr/>
            <p:nvPr/>
          </p:nvSpPr>
          <p:spPr>
            <a:xfrm>
              <a:off x="1321868" y="3239274"/>
              <a:ext cx="4275632" cy="388696"/>
            </a:xfrm>
            <a:prstGeom prst="rect">
              <a:avLst/>
            </a:prstGeom>
          </p:spPr>
          <p:txBody>
            <a:bodyPr wrap="square">
              <a:spAutoFit/>
            </a:bodyPr>
            <a:lstStyle/>
            <a:p>
              <a:pPr marL="0" marR="0" lvl="0" indent="0" defTabSz="914400" eaLnBrk="1" fontAlgn="base"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Prompts a timely response.</a:t>
              </a:r>
            </a:p>
          </p:txBody>
        </p:sp>
        <p:sp>
          <p:nvSpPr>
            <p:cNvPr id="162" name="Oval 161"/>
            <p:cNvSpPr/>
            <p:nvPr/>
          </p:nvSpPr>
          <p:spPr>
            <a:xfrm>
              <a:off x="466125" y="2989216"/>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63" name="Picture 1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073" y="3156164"/>
              <a:ext cx="489064" cy="489064"/>
            </a:xfrm>
            <a:prstGeom prst="rect">
              <a:avLst/>
            </a:prstGeom>
          </p:spPr>
        </p:pic>
      </p:grpSp>
      <p:grpSp>
        <p:nvGrpSpPr>
          <p:cNvPr id="194" name="Group 193"/>
          <p:cNvGrpSpPr/>
          <p:nvPr/>
        </p:nvGrpSpPr>
        <p:grpSpPr>
          <a:xfrm>
            <a:off x="6345386" y="5268707"/>
            <a:ext cx="5139626" cy="822960"/>
            <a:chOff x="6345386" y="5268707"/>
            <a:chExt cx="5139626" cy="822960"/>
          </a:xfrm>
        </p:grpSpPr>
        <p:sp>
          <p:nvSpPr>
            <p:cNvPr id="144" name="Rectangle 143"/>
            <p:cNvSpPr/>
            <p:nvPr/>
          </p:nvSpPr>
          <p:spPr>
            <a:xfrm>
              <a:off x="7209380" y="5301227"/>
              <a:ext cx="4275632" cy="685059"/>
            </a:xfrm>
            <a:prstGeom prst="rect">
              <a:avLst/>
            </a:prstGeom>
          </p:spPr>
          <p:txBody>
            <a:bodyPr wrap="square">
              <a:spAutoFit/>
            </a:bodyPr>
            <a:lstStyle/>
            <a:p>
              <a:pPr fontAlgn="base">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Ensures consistency in communication across the team and organization.</a:t>
              </a:r>
            </a:p>
          </p:txBody>
        </p:sp>
        <p:grpSp>
          <p:nvGrpSpPr>
            <p:cNvPr id="164" name="Group 163"/>
            <p:cNvGrpSpPr/>
            <p:nvPr/>
          </p:nvGrpSpPr>
          <p:grpSpPr>
            <a:xfrm>
              <a:off x="6345386" y="5268707"/>
              <a:ext cx="822960" cy="822960"/>
              <a:chOff x="4950314" y="5454389"/>
              <a:chExt cx="822960" cy="822960"/>
            </a:xfrm>
          </p:grpSpPr>
          <p:sp>
            <p:nvSpPr>
              <p:cNvPr id="165" name="Oval 164"/>
              <p:cNvSpPr/>
              <p:nvPr/>
            </p:nvSpPr>
            <p:spPr>
              <a:xfrm>
                <a:off x="4950314" y="5454389"/>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8070" y="5607571"/>
                <a:ext cx="387448" cy="516597"/>
              </a:xfrm>
              <a:prstGeom prst="rect">
                <a:avLst/>
              </a:prstGeom>
            </p:spPr>
          </p:pic>
        </p:grpSp>
      </p:grpSp>
      <p:grpSp>
        <p:nvGrpSpPr>
          <p:cNvPr id="193" name="Group 192"/>
          <p:cNvGrpSpPr/>
          <p:nvPr/>
        </p:nvGrpSpPr>
        <p:grpSpPr>
          <a:xfrm>
            <a:off x="6345386" y="4042608"/>
            <a:ext cx="5430383" cy="822960"/>
            <a:chOff x="6345386" y="4042608"/>
            <a:chExt cx="5430383" cy="822960"/>
          </a:xfrm>
        </p:grpSpPr>
        <p:sp>
          <p:nvSpPr>
            <p:cNvPr id="142" name="Rectangle 141"/>
            <p:cNvSpPr/>
            <p:nvPr/>
          </p:nvSpPr>
          <p:spPr>
            <a:xfrm>
              <a:off x="7209379" y="4312053"/>
              <a:ext cx="4566390" cy="388696"/>
            </a:xfrm>
            <a:prstGeom prst="rect">
              <a:avLst/>
            </a:prstGeom>
          </p:spPr>
          <p:txBody>
            <a:bodyPr wrap="square">
              <a:spAutoFit/>
            </a:bodyPr>
            <a:lstStyle/>
            <a:p>
              <a:pPr fontAlgn="base">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Ensures appropriate sponsorship.</a:t>
              </a:r>
            </a:p>
          </p:txBody>
        </p:sp>
        <p:grpSp>
          <p:nvGrpSpPr>
            <p:cNvPr id="182" name="Group 181"/>
            <p:cNvGrpSpPr/>
            <p:nvPr/>
          </p:nvGrpSpPr>
          <p:grpSpPr>
            <a:xfrm>
              <a:off x="6345386" y="4042608"/>
              <a:ext cx="822960" cy="822960"/>
              <a:chOff x="4894647" y="4215316"/>
              <a:chExt cx="822960" cy="822960"/>
            </a:xfrm>
          </p:grpSpPr>
          <p:sp>
            <p:nvSpPr>
              <p:cNvPr id="183" name="Oval 182"/>
              <p:cNvSpPr/>
              <p:nvPr/>
            </p:nvSpPr>
            <p:spPr>
              <a:xfrm>
                <a:off x="4894647" y="4215316"/>
                <a:ext cx="822960" cy="822960"/>
              </a:xfrm>
              <a:prstGeom prst="ellipse">
                <a:avLst/>
              </a:prstGeom>
              <a:solidFill>
                <a:srgbClr val="FF6600"/>
              </a:solidFill>
              <a:ln w="25400" cap="flat" cmpd="sng" algn="ctr">
                <a:noFill/>
                <a:prstDash val="solid"/>
              </a:ln>
              <a:effectLst/>
            </p:spPr>
            <p:txBody>
              <a:bodyPr lIns="864000" tIns="108000" rtlCol="0" anchor="ctr"/>
              <a:lstStyle/>
              <a:p>
                <a:pPr marL="0" marR="0" lvl="0" indent="0" algn="ctr" defTabSz="914400" eaLnBrk="1" fontAlgn="base" latinLnBrk="0" hangingPunct="1">
                  <a:lnSpc>
                    <a:spcPct val="90000"/>
                  </a:lnSpc>
                  <a:spcBef>
                    <a:spcPts val="300"/>
                  </a:spcBef>
                  <a:spcAft>
                    <a:spcPts val="60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rial" pitchFamily="34" charset="0"/>
                  <a:ea typeface="+mn-ea"/>
                  <a:cs typeface="Arial" pitchFamily="34" charset="0"/>
                </a:endParaRPr>
              </a:p>
            </p:txBody>
          </p:sp>
          <p:pic>
            <p:nvPicPr>
              <p:cNvPr id="184" name="Picture 1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5335" y="4352476"/>
                <a:ext cx="481584" cy="548640"/>
              </a:xfrm>
              <a:prstGeom prst="rect">
                <a:avLst/>
              </a:prstGeom>
            </p:spPr>
          </p:pic>
        </p:grpSp>
      </p:grpSp>
      <p:sp>
        <p:nvSpPr>
          <p:cNvPr id="19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3923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916"/>
          <a:stretch/>
        </p:blipFill>
        <p:spPr>
          <a:xfrm>
            <a:off x="0" y="1717963"/>
            <a:ext cx="5195238" cy="4059381"/>
          </a:xfrm>
          <a:prstGeom prst="rect">
            <a:avLst/>
          </a:prstGeom>
        </p:spPr>
      </p:pic>
      <p:sp>
        <p:nvSpPr>
          <p:cNvPr id="195" name="Title 194"/>
          <p:cNvSpPr>
            <a:spLocks noGrp="1"/>
          </p:cNvSpPr>
          <p:nvPr>
            <p:ph type="title"/>
          </p:nvPr>
        </p:nvSpPr>
        <p:spPr/>
        <p:txBody>
          <a:bodyPr/>
          <a:lstStyle/>
          <a:p>
            <a:endParaRPr lang="en-US" dirty="0"/>
          </a:p>
        </p:txBody>
      </p:sp>
      <p:grpSp>
        <p:nvGrpSpPr>
          <p:cNvPr id="3" name="Group 2"/>
          <p:cNvGrpSpPr/>
          <p:nvPr/>
        </p:nvGrpSpPr>
        <p:grpSpPr>
          <a:xfrm>
            <a:off x="0" y="265969"/>
            <a:ext cx="12192000" cy="1181831"/>
            <a:chOff x="0" y="354442"/>
            <a:chExt cx="12192000" cy="1181831"/>
          </a:xfrm>
        </p:grpSpPr>
        <p:sp>
          <p:nvSpPr>
            <p:cNvPr id="4" name="Rectangle 3"/>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What are the challenges that make it difficult to develop and deliver a well-structured message?</a:t>
              </a:r>
            </a:p>
          </p:txBody>
        </p:sp>
        <p:sp>
          <p:nvSpPr>
            <p:cNvPr id="5"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19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8</a:t>
            </a:fld>
            <a:endParaRPr lang="en-US" dirty="0">
              <a:solidFill>
                <a:schemeClr val="tx1"/>
              </a:solidFill>
              <a:latin typeface="Calibri" panose="020F0502020204030204"/>
            </a:endParaRPr>
          </a:p>
        </p:txBody>
      </p:sp>
      <p:sp>
        <p:nvSpPr>
          <p:cNvPr id="60" name="Rectangle 59"/>
          <p:cNvSpPr/>
          <p:nvPr/>
        </p:nvSpPr>
        <p:spPr>
          <a:xfrm>
            <a:off x="5195238" y="1767172"/>
            <a:ext cx="6858217" cy="4293483"/>
          </a:xfrm>
          <a:prstGeom prst="rect">
            <a:avLst/>
          </a:prstGeom>
        </p:spPr>
        <p:txBody>
          <a:bodyPr wrap="square">
            <a:spAutoFit/>
          </a:bodyPr>
          <a:lstStyle/>
          <a:p>
            <a:pPr marL="285750" indent="-285750">
              <a:lnSpc>
                <a:spcPct val="150000"/>
              </a:lnSpc>
              <a:spcAft>
                <a:spcPts val="600"/>
              </a:spcAft>
              <a:buFont typeface="Arial" panose="020B0604020202020204" pitchFamily="34" charset="0"/>
              <a:buChar char="•"/>
            </a:pPr>
            <a:r>
              <a:rPr lang="en-US" dirty="0"/>
              <a:t>Lack of preparation before delivering a message.</a:t>
            </a:r>
          </a:p>
          <a:p>
            <a:pPr marL="285750" indent="-285750">
              <a:lnSpc>
                <a:spcPct val="150000"/>
              </a:lnSpc>
              <a:spcAft>
                <a:spcPts val="600"/>
              </a:spcAft>
              <a:buFont typeface="Arial" panose="020B0604020202020204" pitchFamily="34" charset="0"/>
              <a:buChar char="•"/>
            </a:pPr>
            <a:r>
              <a:rPr lang="en-US" dirty="0"/>
              <a:t>Difficulty in identifying the correct channel to deliver a message. </a:t>
            </a:r>
          </a:p>
          <a:p>
            <a:pPr marL="285750" indent="-285750">
              <a:lnSpc>
                <a:spcPct val="150000"/>
              </a:lnSpc>
              <a:spcAft>
                <a:spcPts val="600"/>
              </a:spcAft>
              <a:buFont typeface="Arial" panose="020B0604020202020204" pitchFamily="34" charset="0"/>
              <a:buChar char="•"/>
            </a:pPr>
            <a:r>
              <a:rPr lang="en-US" dirty="0"/>
              <a:t>Difficulty in processing information. </a:t>
            </a:r>
          </a:p>
          <a:p>
            <a:pPr marL="285750" indent="-285750">
              <a:lnSpc>
                <a:spcPct val="150000"/>
              </a:lnSpc>
              <a:spcAft>
                <a:spcPts val="600"/>
              </a:spcAft>
              <a:buFont typeface="Arial" panose="020B0604020202020204" pitchFamily="34" charset="0"/>
              <a:buChar char="•"/>
            </a:pPr>
            <a:r>
              <a:rPr lang="en-US" dirty="0"/>
              <a:t>Insufficient content to build a message.</a:t>
            </a:r>
          </a:p>
          <a:p>
            <a:pPr marL="285750" indent="-285750">
              <a:lnSpc>
                <a:spcPct val="150000"/>
              </a:lnSpc>
              <a:spcAft>
                <a:spcPts val="600"/>
              </a:spcAft>
              <a:buFont typeface="Arial" panose="020B0604020202020204" pitchFamily="34" charset="0"/>
              <a:buChar char="•"/>
            </a:pPr>
            <a:r>
              <a:rPr lang="en-US" dirty="0"/>
              <a:t>Lack of time to gather content and prepare.</a:t>
            </a:r>
          </a:p>
          <a:p>
            <a:pPr marL="285750" indent="-285750">
              <a:lnSpc>
                <a:spcPct val="150000"/>
              </a:lnSpc>
              <a:spcAft>
                <a:spcPts val="600"/>
              </a:spcAft>
              <a:buFont typeface="Arial" panose="020B0604020202020204" pitchFamily="34" charset="0"/>
              <a:buChar char="•"/>
            </a:pPr>
            <a:r>
              <a:rPr lang="en-US" dirty="0"/>
              <a:t>Confusion arising from multiple instructions and misinterpretation of information. </a:t>
            </a:r>
          </a:p>
          <a:p>
            <a:pPr marL="285750" indent="-285750">
              <a:lnSpc>
                <a:spcPct val="150000"/>
              </a:lnSpc>
              <a:spcAft>
                <a:spcPts val="600"/>
              </a:spcAft>
              <a:buFont typeface="Arial" panose="020B0604020202020204" pitchFamily="34" charset="0"/>
              <a:buChar char="•"/>
            </a:pPr>
            <a:r>
              <a:rPr lang="en-US" dirty="0"/>
              <a:t>Difficulty in balancing complex and conflicting interests. </a:t>
            </a:r>
          </a:p>
        </p:txBody>
      </p:sp>
    </p:spTree>
    <p:extLst>
      <p:ext uri="{BB962C8B-B14F-4D97-AF65-F5344CB8AC3E}">
        <p14:creationId xmlns:p14="http://schemas.microsoft.com/office/powerpoint/2010/main" val="395228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5018" y="332076"/>
            <a:ext cx="10336837" cy="776139"/>
          </a:xfrm>
        </p:spPr>
        <p:txBody>
          <a:bodyPr/>
          <a:lstStyle/>
          <a:p>
            <a:r>
              <a:rPr lang="en-US" dirty="0"/>
              <a:t>Structured communication process</a:t>
            </a:r>
          </a:p>
        </p:txBody>
      </p:sp>
      <p:grpSp>
        <p:nvGrpSpPr>
          <p:cNvPr id="37" name="Group 36"/>
          <p:cNvGrpSpPr/>
          <p:nvPr/>
        </p:nvGrpSpPr>
        <p:grpSpPr>
          <a:xfrm>
            <a:off x="8944029" y="2589693"/>
            <a:ext cx="2128590" cy="2278964"/>
            <a:chOff x="8944029" y="1762394"/>
            <a:chExt cx="2128590" cy="2278964"/>
          </a:xfrm>
        </p:grpSpPr>
        <p:sp>
          <p:nvSpPr>
            <p:cNvPr id="7" name="Freeform 27"/>
            <p:cNvSpPr/>
            <p:nvPr/>
          </p:nvSpPr>
          <p:spPr>
            <a:xfrm>
              <a:off x="8944029" y="2272030"/>
              <a:ext cx="2128590" cy="1769328"/>
            </a:xfrm>
            <a:custGeom>
              <a:avLst/>
              <a:gdLst>
                <a:gd name="connsiteX0" fmla="*/ 0 w 1638327"/>
                <a:gd name="connsiteY0" fmla="*/ 0 h 1636777"/>
                <a:gd name="connsiteX1" fmla="*/ 1636776 w 1638327"/>
                <a:gd name="connsiteY1" fmla="*/ 0 h 1636777"/>
                <a:gd name="connsiteX2" fmla="*/ 1636776 w 1638327"/>
                <a:gd name="connsiteY2" fmla="*/ 647382 h 1636777"/>
                <a:gd name="connsiteX3" fmla="*/ 1638327 w 1638327"/>
                <a:gd name="connsiteY3" fmla="*/ 649123 h 1636777"/>
                <a:gd name="connsiteX4" fmla="*/ 1638327 w 1638327"/>
                <a:gd name="connsiteY4" fmla="*/ 977640 h 1636777"/>
                <a:gd name="connsiteX5" fmla="*/ 1636776 w 1638327"/>
                <a:gd name="connsiteY5" fmla="*/ 979381 h 1636777"/>
                <a:gd name="connsiteX6" fmla="*/ 1636776 w 1638327"/>
                <a:gd name="connsiteY6" fmla="*/ 1636777 h 1636777"/>
                <a:gd name="connsiteX7" fmla="*/ 0 w 1638327"/>
                <a:gd name="connsiteY7" fmla="*/ 1636777 h 1636777"/>
                <a:gd name="connsiteX8" fmla="*/ 0 w 1638327"/>
                <a:gd name="connsiteY8" fmla="*/ 0 h 163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27" h="1636777">
                  <a:moveTo>
                    <a:pt x="0" y="0"/>
                  </a:moveTo>
                  <a:lnTo>
                    <a:pt x="1636776" y="0"/>
                  </a:lnTo>
                  <a:lnTo>
                    <a:pt x="1636776" y="647382"/>
                  </a:lnTo>
                  <a:lnTo>
                    <a:pt x="1638327" y="649123"/>
                  </a:lnTo>
                  <a:lnTo>
                    <a:pt x="1638327" y="977640"/>
                  </a:lnTo>
                  <a:lnTo>
                    <a:pt x="1636776" y="979381"/>
                  </a:lnTo>
                  <a:lnTo>
                    <a:pt x="1636776" y="1636777"/>
                  </a:lnTo>
                  <a:lnTo>
                    <a:pt x="0" y="1636777"/>
                  </a:lnTo>
                  <a:lnTo>
                    <a:pt x="0" y="0"/>
                  </a:lnTo>
                  <a:close/>
                </a:path>
              </a:pathLst>
            </a:custGeom>
            <a:solidFill>
              <a:srgbClr val="DDCB65"/>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4" name="Rectangle 1"/>
            <p:cNvSpPr>
              <a:spLocks noChangeArrowheads="1"/>
            </p:cNvSpPr>
            <p:nvPr/>
          </p:nvSpPr>
          <p:spPr bwMode="auto">
            <a:xfrm>
              <a:off x="9161194" y="2985638"/>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Deliver</a:t>
              </a:r>
            </a:p>
          </p:txBody>
        </p:sp>
        <p:sp>
          <p:nvSpPr>
            <p:cNvPr id="25" name="Oval 24"/>
            <p:cNvSpPr/>
            <p:nvPr/>
          </p:nvSpPr>
          <p:spPr>
            <a:xfrm>
              <a:off x="9394709" y="1762394"/>
              <a:ext cx="1246851" cy="1037390"/>
            </a:xfrm>
            <a:prstGeom prst="ellipse">
              <a:avLst/>
            </a:prstGeom>
            <a:solidFill>
              <a:srgbClr val="DDCB65"/>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6" name="Oval 25"/>
            <p:cNvSpPr/>
            <p:nvPr/>
          </p:nvSpPr>
          <p:spPr>
            <a:xfrm>
              <a:off x="9455807" y="1813228"/>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5100" y="2021314"/>
              <a:ext cx="846446" cy="475844"/>
            </a:xfrm>
            <a:prstGeom prst="rect">
              <a:avLst/>
            </a:prstGeom>
          </p:spPr>
        </p:pic>
      </p:grpSp>
      <p:grpSp>
        <p:nvGrpSpPr>
          <p:cNvPr id="36" name="Group 35"/>
          <p:cNvGrpSpPr/>
          <p:nvPr/>
        </p:nvGrpSpPr>
        <p:grpSpPr>
          <a:xfrm>
            <a:off x="6817391" y="3099327"/>
            <a:ext cx="2318742" cy="2207507"/>
            <a:chOff x="6817391" y="2272028"/>
            <a:chExt cx="2318742" cy="2207507"/>
          </a:xfrm>
        </p:grpSpPr>
        <p:sp>
          <p:nvSpPr>
            <p:cNvPr id="8" name="Freeform 28"/>
            <p:cNvSpPr/>
            <p:nvPr/>
          </p:nvSpPr>
          <p:spPr>
            <a:xfrm rot="5400000">
              <a:off x="7092098"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1EBEF0"/>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1" name="Oval 20"/>
            <p:cNvSpPr/>
            <p:nvPr/>
          </p:nvSpPr>
          <p:spPr>
            <a:xfrm>
              <a:off x="7279270" y="3442145"/>
              <a:ext cx="1246851" cy="1037390"/>
            </a:xfrm>
            <a:prstGeom prst="ellipse">
              <a:avLst/>
            </a:prstGeom>
            <a:solidFill>
              <a:srgbClr val="1EBEF0"/>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2" name="Oval 21"/>
            <p:cNvSpPr/>
            <p:nvPr/>
          </p:nvSpPr>
          <p:spPr>
            <a:xfrm>
              <a:off x="7340368" y="3492979"/>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3" name="Rectangle 1"/>
            <p:cNvSpPr>
              <a:spLocks noChangeArrowheads="1"/>
            </p:cNvSpPr>
            <p:nvPr/>
          </p:nvSpPr>
          <p:spPr bwMode="auto">
            <a:xfrm>
              <a:off x="6918430" y="2978612"/>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Review</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5774" y="3628568"/>
              <a:ext cx="582508" cy="650627"/>
            </a:xfrm>
            <a:prstGeom prst="rect">
              <a:avLst/>
            </a:prstGeom>
          </p:spPr>
        </p:pic>
      </p:grpSp>
      <p:sp>
        <p:nvSpPr>
          <p:cNvPr id="32" name="Text Placeholder 3"/>
          <p:cNvSpPr>
            <a:spLocks noGrp="1"/>
          </p:cNvSpPr>
          <p:nvPr>
            <p:ph type="body" sz="quarter" idx="4294967295"/>
          </p:nvPr>
        </p:nvSpPr>
        <p:spPr>
          <a:xfrm>
            <a:off x="345018" y="892993"/>
            <a:ext cx="10964816" cy="785193"/>
          </a:xfrm>
          <a:prstGeom prst="rect">
            <a:avLst/>
          </a:prstGeom>
        </p:spPr>
        <p:txBody>
          <a:bodyPr/>
          <a:lstStyle/>
          <a:p>
            <a:pPr>
              <a:lnSpc>
                <a:spcPct val="150000"/>
              </a:lnSpc>
            </a:pPr>
            <a:r>
              <a:rPr lang="en-US" sz="1800" dirty="0">
                <a:latin typeface="Arial" panose="020B0604020202020204" pitchFamily="34" charset="0"/>
                <a:cs typeface="Arial" panose="020B0604020202020204" pitchFamily="34" charset="0"/>
              </a:rPr>
              <a:t>The structured communication process helps communicate a message effectively through five logical steps: </a:t>
            </a:r>
          </a:p>
        </p:txBody>
      </p:sp>
      <p:grpSp>
        <p:nvGrpSpPr>
          <p:cNvPr id="35" name="Group 34"/>
          <p:cNvGrpSpPr/>
          <p:nvPr/>
        </p:nvGrpSpPr>
        <p:grpSpPr>
          <a:xfrm>
            <a:off x="4690752" y="2590804"/>
            <a:ext cx="2318742" cy="2277851"/>
            <a:chOff x="4690752" y="1763505"/>
            <a:chExt cx="2318742" cy="2277851"/>
          </a:xfrm>
        </p:grpSpPr>
        <p:sp>
          <p:nvSpPr>
            <p:cNvPr id="9" name="Freeform 29"/>
            <p:cNvSpPr/>
            <p:nvPr/>
          </p:nvSpPr>
          <p:spPr>
            <a:xfrm rot="5400000">
              <a:off x="4965459" y="199732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8CC63E"/>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8" name="Oval 17"/>
            <p:cNvSpPr/>
            <p:nvPr/>
          </p:nvSpPr>
          <p:spPr>
            <a:xfrm>
              <a:off x="5119446" y="1763505"/>
              <a:ext cx="1246851" cy="1037390"/>
            </a:xfrm>
            <a:prstGeom prst="ellipse">
              <a:avLst/>
            </a:prstGeom>
            <a:solidFill>
              <a:srgbClr val="8CC63E"/>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9" name="Oval 18"/>
            <p:cNvSpPr/>
            <p:nvPr/>
          </p:nvSpPr>
          <p:spPr>
            <a:xfrm>
              <a:off x="5180544" y="1814340"/>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20" name="Rectangle 1"/>
            <p:cNvSpPr>
              <a:spLocks noChangeArrowheads="1"/>
            </p:cNvSpPr>
            <p:nvPr/>
          </p:nvSpPr>
          <p:spPr bwMode="auto">
            <a:xfrm>
              <a:off x="4861409" y="2996856"/>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Develop</a:t>
              </a: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9049" y="1997383"/>
              <a:ext cx="726770" cy="498361"/>
            </a:xfrm>
            <a:prstGeom prst="rect">
              <a:avLst/>
            </a:prstGeom>
          </p:spPr>
        </p:pic>
      </p:grpSp>
      <p:grpSp>
        <p:nvGrpSpPr>
          <p:cNvPr id="34" name="Group 33"/>
          <p:cNvGrpSpPr/>
          <p:nvPr/>
        </p:nvGrpSpPr>
        <p:grpSpPr>
          <a:xfrm>
            <a:off x="2564114" y="3099207"/>
            <a:ext cx="2318742" cy="2258461"/>
            <a:chOff x="2564114" y="2271908"/>
            <a:chExt cx="2318742" cy="2258461"/>
          </a:xfrm>
        </p:grpSpPr>
        <p:sp>
          <p:nvSpPr>
            <p:cNvPr id="10" name="Freeform 34"/>
            <p:cNvSpPr/>
            <p:nvPr/>
          </p:nvSpPr>
          <p:spPr>
            <a:xfrm rot="5400000">
              <a:off x="2838821"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F8A022"/>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5" name="Oval 14"/>
            <p:cNvSpPr/>
            <p:nvPr/>
          </p:nvSpPr>
          <p:spPr>
            <a:xfrm>
              <a:off x="2998247" y="3492979"/>
              <a:ext cx="1246851" cy="1037390"/>
            </a:xfrm>
            <a:prstGeom prst="ellipse">
              <a:avLst/>
            </a:prstGeom>
            <a:solidFill>
              <a:srgbClr val="F8A022"/>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6" name="Oval 15"/>
            <p:cNvSpPr/>
            <p:nvPr/>
          </p:nvSpPr>
          <p:spPr>
            <a:xfrm>
              <a:off x="3059346" y="3543813"/>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7" name="Rectangle 1"/>
            <p:cNvSpPr>
              <a:spLocks noChangeArrowheads="1"/>
            </p:cNvSpPr>
            <p:nvPr/>
          </p:nvSpPr>
          <p:spPr bwMode="auto">
            <a:xfrm>
              <a:off x="2740830" y="3001965"/>
              <a:ext cx="1886364"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Structure</a:t>
              </a: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3069" y="3762468"/>
              <a:ext cx="812851" cy="492092"/>
            </a:xfrm>
            <a:prstGeom prst="rect">
              <a:avLst/>
            </a:prstGeom>
          </p:spPr>
        </p:pic>
      </p:grpSp>
      <p:grpSp>
        <p:nvGrpSpPr>
          <p:cNvPr id="33" name="Group 32"/>
          <p:cNvGrpSpPr/>
          <p:nvPr/>
        </p:nvGrpSpPr>
        <p:grpSpPr>
          <a:xfrm>
            <a:off x="437475" y="2590804"/>
            <a:ext cx="2318742" cy="2277731"/>
            <a:chOff x="437475" y="1763505"/>
            <a:chExt cx="2318742" cy="2277731"/>
          </a:xfrm>
        </p:grpSpPr>
        <p:sp>
          <p:nvSpPr>
            <p:cNvPr id="11" name="Freeform 36"/>
            <p:cNvSpPr/>
            <p:nvPr/>
          </p:nvSpPr>
          <p:spPr>
            <a:xfrm rot="5400000">
              <a:off x="712182" y="1997201"/>
              <a:ext cx="1769328" cy="2318742"/>
            </a:xfrm>
            <a:custGeom>
              <a:avLst/>
              <a:gdLst>
                <a:gd name="connsiteX0" fmla="*/ 0 w 1636777"/>
                <a:gd name="connsiteY0" fmla="*/ 1784683 h 1784683"/>
                <a:gd name="connsiteX1" fmla="*/ 0 w 1636777"/>
                <a:gd name="connsiteY1" fmla="*/ 147907 h 1784683"/>
                <a:gd name="connsiteX2" fmla="*/ 647382 w 1636777"/>
                <a:gd name="connsiteY2" fmla="*/ 147907 h 1784683"/>
                <a:gd name="connsiteX3" fmla="*/ 813381 w 1636777"/>
                <a:gd name="connsiteY3" fmla="*/ 0 h 1784683"/>
                <a:gd name="connsiteX4" fmla="*/ 979381 w 1636777"/>
                <a:gd name="connsiteY4" fmla="*/ 147907 h 1784683"/>
                <a:gd name="connsiteX5" fmla="*/ 1636777 w 1636777"/>
                <a:gd name="connsiteY5" fmla="*/ 147907 h 1784683"/>
                <a:gd name="connsiteX6" fmla="*/ 1636777 w 1636777"/>
                <a:gd name="connsiteY6" fmla="*/ 1784683 h 178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6777" h="1784683">
                  <a:moveTo>
                    <a:pt x="0" y="1784683"/>
                  </a:moveTo>
                  <a:lnTo>
                    <a:pt x="0" y="147907"/>
                  </a:lnTo>
                  <a:lnTo>
                    <a:pt x="647382" y="147907"/>
                  </a:lnTo>
                  <a:lnTo>
                    <a:pt x="813381" y="0"/>
                  </a:lnTo>
                  <a:lnTo>
                    <a:pt x="979381" y="147907"/>
                  </a:lnTo>
                  <a:lnTo>
                    <a:pt x="1636777" y="147907"/>
                  </a:lnTo>
                  <a:lnTo>
                    <a:pt x="1636777" y="1784683"/>
                  </a:lnTo>
                  <a:close/>
                </a:path>
              </a:pathLst>
            </a:cu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2" name="Oval 11"/>
            <p:cNvSpPr/>
            <p:nvPr/>
          </p:nvSpPr>
          <p:spPr>
            <a:xfrm>
              <a:off x="836968" y="1763505"/>
              <a:ext cx="1246851" cy="1037390"/>
            </a:xfrm>
            <a:prstGeom prst="ellipse">
              <a:avLst/>
            </a:prstGeom>
            <a:solidFill>
              <a:srgbClr val="EE366A"/>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3" name="Oval 12"/>
            <p:cNvSpPr/>
            <p:nvPr/>
          </p:nvSpPr>
          <p:spPr>
            <a:xfrm>
              <a:off x="898067" y="1814340"/>
              <a:ext cx="1124653" cy="935720"/>
            </a:xfrm>
            <a:prstGeom prst="ellipse">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b="1" dirty="0">
                <a:solidFill>
                  <a:schemeClr val="bg1"/>
                </a:solidFill>
                <a:latin typeface="+mj-lt"/>
                <a:cs typeface="Arial" pitchFamily="34" charset="0"/>
              </a:endParaRPr>
            </a:p>
          </p:txBody>
        </p:sp>
        <p:sp>
          <p:nvSpPr>
            <p:cNvPr id="14" name="Rectangle 1"/>
            <p:cNvSpPr>
              <a:spLocks noChangeArrowheads="1"/>
            </p:cNvSpPr>
            <p:nvPr/>
          </p:nvSpPr>
          <p:spPr bwMode="auto">
            <a:xfrm>
              <a:off x="767381" y="3001965"/>
              <a:ext cx="1341190" cy="42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b="1" dirty="0">
                  <a:solidFill>
                    <a:schemeClr val="bg1"/>
                  </a:solidFill>
                  <a:latin typeface="+mj-lt"/>
                </a:rPr>
                <a:t>Prepare</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03" y="1987308"/>
              <a:ext cx="853852" cy="463777"/>
            </a:xfrm>
            <a:prstGeom prst="rect">
              <a:avLst/>
            </a:prstGeom>
          </p:spPr>
        </p:pic>
      </p:grpSp>
      <p:sp>
        <p:nvSpPr>
          <p:cNvPr id="4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9</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0228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100000">
              <a:schemeClr val="bg1">
                <a:alpha val="0"/>
              </a:schemeClr>
            </a:gs>
          </a:gsLst>
          <a:lin ang="1800000" scaled="0"/>
        </a:gradFill>
        <a:ln>
          <a:noFill/>
        </a:ln>
      </a:spPr>
      <a:bodyPr rtlCol="0" anchor="ctr"/>
      <a:lstStyle>
        <a:defPPr algn="ctr">
          <a:defRPr sz="16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ure aug2016">
  <a:themeElements>
    <a:clrScheme name="Performance Achievement Updated">
      <a:dk1>
        <a:srgbClr val="000000"/>
      </a:dk1>
      <a:lt1>
        <a:srgbClr val="FFFFFF"/>
      </a:lt1>
      <a:dk2>
        <a:srgbClr val="595959"/>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theme>
</file>

<file path=ppt/theme/theme3.xml><?xml version="1.0" encoding="utf-8"?>
<a:theme xmlns:a="http://schemas.openxmlformats.org/drawingml/2006/main" name="4_Custom Design">
  <a:themeElements>
    <a:clrScheme name="Performance Achievement">
      <a:dk1>
        <a:srgbClr val="000000"/>
      </a:dk1>
      <a:lt1>
        <a:srgbClr val="FFFFFF"/>
      </a:lt1>
      <a:dk2>
        <a:srgbClr val="E7E7E7"/>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4-4051 L&amp;PD Courses">
  <a:themeElements>
    <a:clrScheme name="Custom 81">
      <a:dk1>
        <a:srgbClr val="000000"/>
      </a:dk1>
      <a:lt1>
        <a:srgbClr val="FFFFFF"/>
      </a:lt1>
      <a:dk2>
        <a:srgbClr val="666666"/>
      </a:dk2>
      <a:lt2>
        <a:srgbClr val="778888"/>
      </a:lt2>
      <a:accent1>
        <a:srgbClr val="00BBEE"/>
      </a:accent1>
      <a:accent2>
        <a:srgbClr val="00A000"/>
      </a:accent2>
      <a:accent3>
        <a:srgbClr val="AADDEE"/>
      </a:accent3>
      <a:accent4>
        <a:srgbClr val="999977"/>
      </a:accent4>
      <a:accent5>
        <a:srgbClr val="003344"/>
      </a:accent5>
      <a:accent6>
        <a:srgbClr val="FF9900"/>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solidFill>
            <a:schemeClr val="accent6"/>
          </a:solidFill>
        </a:ln>
      </a:spPr>
      <a:bodyPr lIns="864000" tIns="108000" rtlCol="0" anchor="ctr"/>
      <a:lstStyle>
        <a:defPPr>
          <a:lnSpc>
            <a:spcPct val="90000"/>
          </a:lnSpc>
          <a:spcBef>
            <a:spcPts val="300"/>
          </a:spcBef>
          <a:spcAft>
            <a:spcPts val="600"/>
          </a:spcAft>
          <a:defRPr b="1" dirty="0">
            <a:solidFill>
              <a:schemeClr val="bg1"/>
            </a:solidFill>
            <a:latin typeface="Arial" pitchFamily="34" charset="0"/>
            <a:cs typeface="Arial" pitchFamily="34" charset="0"/>
          </a:defRPr>
        </a:defPPr>
      </a:lstStyle>
      <a:style>
        <a:lnRef idx="2">
          <a:schemeClr val="accent2"/>
        </a:lnRef>
        <a:fillRef idx="1">
          <a:schemeClr val="lt1"/>
        </a:fillRef>
        <a:effectRef idx="0">
          <a:schemeClr val="accent2"/>
        </a:effectRef>
        <a:fontRef idx="minor">
          <a:schemeClr val="dk1"/>
        </a:fontRef>
      </a:style>
    </a:spDef>
    <a:txDef>
      <a:spPr>
        <a:noFill/>
      </a:spPr>
      <a:bodyPr wrap="square" rtlCol="0">
        <a:spAutoFit/>
      </a:bodyPr>
      <a:lstStyle>
        <a:defPPr>
          <a:defRPr dirty="0"/>
        </a:defPPr>
      </a:lst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IN MASTER - WHITE">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Custom 2">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32A8FEA74E0B44BB3AF3998F5330FA" ma:contentTypeVersion="4" ma:contentTypeDescription="Create a new document." ma:contentTypeScope="" ma:versionID="81dc8905ce578c24dca19e76893b3224">
  <xsd:schema xmlns:xsd="http://www.w3.org/2001/XMLSchema" xmlns:xs="http://www.w3.org/2001/XMLSchema" xmlns:p="http://schemas.microsoft.com/office/2006/metadata/properties" xmlns:ns2="a3603927-a842-4bd6-a328-1f4b99a4fb8f" targetNamespace="http://schemas.microsoft.com/office/2006/metadata/properties" ma:root="true" ma:fieldsID="efddb0239ad1fa661f14cdebb008f476" ns2:_="">
    <xsd:import namespace="a3603927-a842-4bd6-a328-1f4b99a4f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03927-a842-4bd6-a328-1f4b99a4fb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E5D88B-7CF5-4338-AF44-ED827F5F01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03927-a842-4bd6-a328-1f4b99a4f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62EA9B-B4F9-4411-916B-CB63D5017D85}">
  <ds:schemaRefs>
    <ds:schemaRef ds:uri="http://schemas.microsoft.com/sharepoint/v3/contenttype/forms"/>
  </ds:schemaRefs>
</ds:datastoreItem>
</file>

<file path=customXml/itemProps3.xml><?xml version="1.0" encoding="utf-8"?>
<ds:datastoreItem xmlns:ds="http://schemas.openxmlformats.org/officeDocument/2006/customXml" ds:itemID="{1A5898F9-2853-4C7A-A55C-277571E1CC8C}">
  <ds:schemaRefs>
    <ds:schemaRef ds:uri="http://schemas.microsoft.com/office/infopath/2007/PartnerControls"/>
    <ds:schemaRef ds:uri="a3603927-a842-4bd6-a328-1f4b99a4fb8f"/>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25319</TotalTime>
  <Words>10400</Words>
  <Application>Microsoft Office PowerPoint</Application>
  <PresentationFormat>Widescreen</PresentationFormat>
  <Paragraphs>1046</Paragraphs>
  <Slides>39</Slides>
  <Notes>39</Notes>
  <HiddenSlides>1</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39</vt:i4>
      </vt:variant>
    </vt:vector>
  </HeadingPairs>
  <TitlesOfParts>
    <vt:vector size="62" baseType="lpstr">
      <vt:lpstr>ＭＳ Ｐゴシック</vt:lpstr>
      <vt:lpstr>ＭＳ Ｐゴシック</vt:lpstr>
      <vt:lpstr>Arial</vt:lpstr>
      <vt:lpstr>Arial Black</vt:lpstr>
      <vt:lpstr>Arial Bold</vt:lpstr>
      <vt:lpstr>Calibri</vt:lpstr>
      <vt:lpstr>Calibri Light</vt:lpstr>
      <vt:lpstr>Courier New</vt:lpstr>
      <vt:lpstr>Geneva</vt:lpstr>
      <vt:lpstr>Graphik</vt:lpstr>
      <vt:lpstr>Graphik Black</vt:lpstr>
      <vt:lpstr>Symbol</vt:lpstr>
      <vt:lpstr>Times New Roman</vt:lpstr>
      <vt:lpstr>Viner Hand ITC</vt:lpstr>
      <vt:lpstr>Webdings</vt:lpstr>
      <vt:lpstr>Wingdings</vt:lpstr>
      <vt:lpstr>Wingdings 3</vt:lpstr>
      <vt:lpstr>Office Theme</vt:lpstr>
      <vt:lpstr>Accenture aug2016</vt:lpstr>
      <vt:lpstr>4_Custom Design</vt:lpstr>
      <vt:lpstr>14-4051 L&amp;PD Courses</vt:lpstr>
      <vt:lpstr>1_Office Theme</vt:lpstr>
      <vt:lpstr>MAIN MASTER - WHITE</vt:lpstr>
      <vt:lpstr>Welcome to  Effective Verbal AND Written Communication workshop (DAY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Structured communication process</vt:lpstr>
      <vt:lpstr>Structured communication process</vt:lpstr>
      <vt:lpstr>Step one: Prepare</vt:lpstr>
      <vt:lpstr>Step two: structure</vt:lpstr>
      <vt:lpstr>the pyramid model</vt:lpstr>
      <vt:lpstr>The BOTTOM-UP APPROACH</vt:lpstr>
      <vt:lpstr>The scq framework</vt:lpstr>
      <vt:lpstr>PowerPoint Presentation</vt:lpstr>
      <vt:lpstr>PowerPoint Presentation</vt:lpstr>
      <vt:lpstr>PowerPoint Presentation</vt:lpstr>
      <vt:lpstr>Step three: develop</vt:lpstr>
      <vt:lpstr>PowerPoint Presentation</vt:lpstr>
      <vt:lpstr>Strategies to present content</vt:lpstr>
      <vt:lpstr>Step four: review</vt:lpstr>
      <vt:lpstr>Step five: send or present the message </vt:lpstr>
      <vt:lpstr>PowerPoint Presentation</vt:lpstr>
      <vt:lpstr>PowerPoint Presentation</vt:lpstr>
      <vt:lpstr>PowerPoint Presentation</vt:lpstr>
      <vt:lpstr>PowerPoint Presentation</vt:lpstr>
      <vt:lpstr>PowerPoint Presentation</vt:lpstr>
      <vt:lpstr>PowerPoint Presentation</vt:lpstr>
      <vt:lpstr>Creating a new email</vt:lpstr>
      <vt:lpstr>LET’s PRACTICE…</vt:lpstr>
      <vt:lpstr>Responding to an email</vt:lpstr>
      <vt:lpstr>What is wrong with this email?</vt:lpstr>
      <vt:lpstr>An improved email</vt:lpstr>
      <vt:lpstr>PowerPoint Presentation</vt:lpstr>
      <vt:lpstr>PowerPoint Presentation</vt:lpstr>
      <vt:lpstr>Tailor your message to your audience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Khebade, Harshal</dc:creator>
  <cp:lastModifiedBy>Appadoo, Rinayah L.</cp:lastModifiedBy>
  <cp:revision>1130</cp:revision>
  <dcterms:created xsi:type="dcterms:W3CDTF">2017-07-19T10:12:26Z</dcterms:created>
  <dcterms:modified xsi:type="dcterms:W3CDTF">2018-01-25T05:17:18Z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0x0101008B32A8FEA74E0B44BB3AF3998F5330FA</vt:lpwstr>
  </property>
</Properties>
</file>